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397" r:id="rId6"/>
    <p:sldId id="389" r:id="rId7"/>
    <p:sldId id="402" r:id="rId8"/>
    <p:sldId id="390" r:id="rId9"/>
    <p:sldId id="393" r:id="rId10"/>
    <p:sldId id="404" r:id="rId11"/>
    <p:sldId id="416" r:id="rId12"/>
    <p:sldId id="413" r:id="rId13"/>
    <p:sldId id="414" r:id="rId14"/>
    <p:sldId id="321" r:id="rId1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9" autoAdjust="0"/>
    <p:restoredTop sz="87954" autoAdjust="0"/>
  </p:normalViewPr>
  <p:slideViewPr>
    <p:cSldViewPr snapToGrid="0" snapToObjects="1">
      <p:cViewPr varScale="1">
        <p:scale>
          <a:sx n="112" d="100"/>
          <a:sy n="112" d="100"/>
        </p:scale>
        <p:origin x="138" y="132"/>
      </p:cViewPr>
      <p:guideLst>
        <p:guide orient="horz" pos="3612"/>
        <p:guide pos="3840"/>
        <p:guide orient="horz" pos="2273"/>
      </p:guideLst>
    </p:cSldViewPr>
  </p:slideViewPr>
  <p:notesTextViewPr>
    <p:cViewPr>
      <p:scale>
        <a:sx n="1" d="1"/>
        <a:sy n="1" d="1"/>
      </p:scale>
      <p:origin x="0" y="-10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vänen Ida" userId="29c9567c-bf76-420b-a567-b338f736823b" providerId="ADAL" clId="{9603472F-94F1-414E-8415-EFEE9484EAB1}"/>
    <pc:docChg chg="undo custSel modSld">
      <pc:chgData name="Levänen Ida" userId="29c9567c-bf76-420b-a567-b338f736823b" providerId="ADAL" clId="{9603472F-94F1-414E-8415-EFEE9484EAB1}" dt="2022-02-04T07:30:38.453" v="213" actId="20577"/>
      <pc:docMkLst>
        <pc:docMk/>
      </pc:docMkLst>
      <pc:sldChg chg="modNotesTx">
        <pc:chgData name="Levänen Ida" userId="29c9567c-bf76-420b-a567-b338f736823b" providerId="ADAL" clId="{9603472F-94F1-414E-8415-EFEE9484EAB1}" dt="2022-02-04T07:30:38.453" v="213" actId="20577"/>
        <pc:sldMkLst>
          <pc:docMk/>
          <pc:sldMk cId="2967986179" sldId="389"/>
        </pc:sldMkLst>
      </pc:sldChg>
      <pc:sldChg chg="delSp modSp mod">
        <pc:chgData name="Levänen Ida" userId="29c9567c-bf76-420b-a567-b338f736823b" providerId="ADAL" clId="{9603472F-94F1-414E-8415-EFEE9484EAB1}" dt="2022-02-04T07:21:15.280" v="178" actId="478"/>
        <pc:sldMkLst>
          <pc:docMk/>
          <pc:sldMk cId="4271097398" sldId="393"/>
        </pc:sldMkLst>
        <pc:spChg chg="del mod">
          <ac:chgData name="Levänen Ida" userId="29c9567c-bf76-420b-a567-b338f736823b" providerId="ADAL" clId="{9603472F-94F1-414E-8415-EFEE9484EAB1}" dt="2022-02-04T07:21:15.280" v="178" actId="478"/>
          <ac:spMkLst>
            <pc:docMk/>
            <pc:sldMk cId="4271097398" sldId="393"/>
            <ac:spMk id="2" creationId="{07163525-93FA-46E3-95C7-977B4974BAAA}"/>
          </ac:spMkLst>
        </pc:spChg>
        <pc:spChg chg="mod">
          <ac:chgData name="Levänen Ida" userId="29c9567c-bf76-420b-a567-b338f736823b" providerId="ADAL" clId="{9603472F-94F1-414E-8415-EFEE9484EAB1}" dt="2022-02-04T07:21:12.167" v="177" actId="20577"/>
          <ac:spMkLst>
            <pc:docMk/>
            <pc:sldMk cId="4271097398" sldId="393"/>
            <ac:spMk id="4" creationId="{CA45B2C8-D78D-4B4E-8F0E-550336F9C75E}"/>
          </ac:spMkLst>
        </pc:spChg>
      </pc:sldChg>
      <pc:sldChg chg="modSp mod">
        <pc:chgData name="Levänen Ida" userId="29c9567c-bf76-420b-a567-b338f736823b" providerId="ADAL" clId="{9603472F-94F1-414E-8415-EFEE9484EAB1}" dt="2022-02-04T07:16:18.988" v="58" actId="20577"/>
        <pc:sldMkLst>
          <pc:docMk/>
          <pc:sldMk cId="2918629530" sldId="397"/>
        </pc:sldMkLst>
        <pc:spChg chg="mod">
          <ac:chgData name="Levänen Ida" userId="29c9567c-bf76-420b-a567-b338f736823b" providerId="ADAL" clId="{9603472F-94F1-414E-8415-EFEE9484EAB1}" dt="2022-02-04T07:16:18.988" v="58" actId="20577"/>
          <ac:spMkLst>
            <pc:docMk/>
            <pc:sldMk cId="2918629530" sldId="397"/>
            <ac:spMk id="3" creationId="{00000000-0000-0000-0000-000000000000}"/>
          </ac:spMkLst>
        </pc:spChg>
      </pc:sldChg>
      <pc:sldChg chg="modSp mod">
        <pc:chgData name="Levänen Ida" userId="29c9567c-bf76-420b-a567-b338f736823b" providerId="ADAL" clId="{9603472F-94F1-414E-8415-EFEE9484EAB1}" dt="2022-02-04T07:19:32.177" v="169" actId="20577"/>
        <pc:sldMkLst>
          <pc:docMk/>
          <pc:sldMk cId="3765178946" sldId="402"/>
        </pc:sldMkLst>
        <pc:spChg chg="mod">
          <ac:chgData name="Levänen Ida" userId="29c9567c-bf76-420b-a567-b338f736823b" providerId="ADAL" clId="{9603472F-94F1-414E-8415-EFEE9484EAB1}" dt="2022-02-04T07:19:32.177" v="169" actId="20577"/>
          <ac:spMkLst>
            <pc:docMk/>
            <pc:sldMk cId="3765178946" sldId="402"/>
            <ac:spMk id="6" creationId="{893BEDC5-4A4F-4CED-96F0-511C58157E54}"/>
          </ac:spMkLst>
        </pc:spChg>
      </pc:sldChg>
      <pc:sldChg chg="modSp mod">
        <pc:chgData name="Levänen Ida" userId="29c9567c-bf76-420b-a567-b338f736823b" providerId="ADAL" clId="{9603472F-94F1-414E-8415-EFEE9484EAB1}" dt="2022-02-04T07:21:59.838" v="211" actId="1076"/>
        <pc:sldMkLst>
          <pc:docMk/>
          <pc:sldMk cId="3624884226" sldId="416"/>
        </pc:sldMkLst>
        <pc:spChg chg="mod">
          <ac:chgData name="Levänen Ida" userId="29c9567c-bf76-420b-a567-b338f736823b" providerId="ADAL" clId="{9603472F-94F1-414E-8415-EFEE9484EAB1}" dt="2022-02-04T07:21:59.838" v="211" actId="1076"/>
          <ac:spMkLst>
            <pc:docMk/>
            <pc:sldMk cId="3624884226" sldId="416"/>
            <ac:spMk id="5" creationId="{70BB9786-0564-4A8D-92DC-652E0D06245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6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e-my.sharepoint.com/personal/juha_oksanen_ekonomit_fi/Documents/Ty&#246;kirja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3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Ty&#246;kirja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Taul1!$C$21:$C$27</c:f>
              <c:strCache>
                <c:ptCount val="7"/>
                <c:pt idx="0">
                  <c:v>Ylin johto</c:v>
                </c:pt>
                <c:pt idx="1">
                  <c:v>Johto</c:v>
                </c:pt>
                <c:pt idx="2">
                  <c:v>Keskijohto</c:v>
                </c:pt>
                <c:pt idx="3">
                  <c:v>Senior asiantuntija</c:v>
                </c:pt>
                <c:pt idx="4">
                  <c:v>Asiantuntija</c:v>
                </c:pt>
                <c:pt idx="5">
                  <c:v>Toimihenkilö</c:v>
                </c:pt>
                <c:pt idx="6">
                  <c:v>Asiantuntijat yht. </c:v>
                </c:pt>
              </c:strCache>
            </c:strRef>
          </c:cat>
          <c:val>
            <c:numRef>
              <c:f>Taul1!$D$21:$D$27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DA12-4D13-9519-0BC27ABCABF7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Taul1!$C$21:$C$27</c:f>
              <c:strCache>
                <c:ptCount val="7"/>
                <c:pt idx="0">
                  <c:v>Ylin johto</c:v>
                </c:pt>
                <c:pt idx="1">
                  <c:v>Johto</c:v>
                </c:pt>
                <c:pt idx="2">
                  <c:v>Keskijohto</c:v>
                </c:pt>
                <c:pt idx="3">
                  <c:v>Senior asiantuntija</c:v>
                </c:pt>
                <c:pt idx="4">
                  <c:v>Asiantuntija</c:v>
                </c:pt>
                <c:pt idx="5">
                  <c:v>Toimihenkilö</c:v>
                </c:pt>
                <c:pt idx="6">
                  <c:v>Asiantuntijat yht. </c:v>
                </c:pt>
              </c:strCache>
            </c:strRef>
          </c:cat>
          <c:val>
            <c:numRef>
              <c:f>Taul1!$E$21:$E$27</c:f>
              <c:numCache>
                <c:formatCode>General</c:formatCode>
                <c:ptCount val="7"/>
                <c:pt idx="0">
                  <c:v>9600</c:v>
                </c:pt>
                <c:pt idx="1">
                  <c:v>7675</c:v>
                </c:pt>
                <c:pt idx="2">
                  <c:v>5700</c:v>
                </c:pt>
                <c:pt idx="3">
                  <c:v>5250</c:v>
                </c:pt>
                <c:pt idx="4">
                  <c:v>4100</c:v>
                </c:pt>
                <c:pt idx="5">
                  <c:v>3254</c:v>
                </c:pt>
                <c:pt idx="6">
                  <c:v>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12-4D13-9519-0BC27ABCA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726783"/>
        <c:axId val="436707231"/>
      </c:barChart>
      <c:catAx>
        <c:axId val="43672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6707231"/>
        <c:crosses val="autoZero"/>
        <c:auto val="1"/>
        <c:lblAlgn val="ctr"/>
        <c:lblOffset val="100"/>
        <c:noMultiLvlLbl val="0"/>
      </c:catAx>
      <c:valAx>
        <c:axId val="436707231"/>
        <c:scaling>
          <c:orientation val="minMax"/>
          <c:max val="1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672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[Työkirja1.xlsx]Taul1!$O$9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[Työkirja1.xlsx]Taul1!$N$10:$N$13</c:f>
              <c:strCache>
                <c:ptCount val="4"/>
                <c:pt idx="0">
                  <c:v>kauppa</c:v>
                </c:pt>
                <c:pt idx="1">
                  <c:v>finanssi</c:v>
                </c:pt>
                <c:pt idx="2">
                  <c:v>tilintarkastus</c:v>
                </c:pt>
                <c:pt idx="3">
                  <c:v>teollisuus yht.</c:v>
                </c:pt>
              </c:strCache>
            </c:strRef>
          </c:cat>
          <c:val>
            <c:numRef>
              <c:f>[Työkirja1.xlsx]Taul1!$O$10:$O$13</c:f>
              <c:numCache>
                <c:formatCode>General</c:formatCode>
                <c:ptCount val="4"/>
                <c:pt idx="0">
                  <c:v>5540</c:v>
                </c:pt>
                <c:pt idx="1">
                  <c:v>5200</c:v>
                </c:pt>
                <c:pt idx="2">
                  <c:v>4500</c:v>
                </c:pt>
                <c:pt idx="3">
                  <c:v>5477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3-47DD-8080-BFAB6AA63F34}"/>
            </c:ext>
          </c:extLst>
        </c:ser>
        <c:ser>
          <c:idx val="1"/>
          <c:order val="1"/>
          <c:tx>
            <c:strRef>
              <c:f>[Työkirja1.xlsx]Taul1!$P$9</c:f>
              <c:strCache>
                <c:ptCount val="1"/>
                <c:pt idx="0">
                  <c:v>17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[Työkirja1.xlsx]Taul1!$N$10:$N$13</c:f>
              <c:strCache>
                <c:ptCount val="4"/>
                <c:pt idx="0">
                  <c:v>kauppa</c:v>
                </c:pt>
                <c:pt idx="1">
                  <c:v>finanssi</c:v>
                </c:pt>
                <c:pt idx="2">
                  <c:v>tilintarkastus</c:v>
                </c:pt>
                <c:pt idx="3">
                  <c:v>teollisuus yht.</c:v>
                </c:pt>
              </c:strCache>
            </c:strRef>
          </c:cat>
          <c:val>
            <c:numRef>
              <c:f>[Työkirja1.xlsx]Taul1!$P$10:$P$13</c:f>
              <c:numCache>
                <c:formatCode>General</c:formatCode>
                <c:ptCount val="4"/>
                <c:pt idx="0">
                  <c:v>5710</c:v>
                </c:pt>
                <c:pt idx="1">
                  <c:v>5400</c:v>
                </c:pt>
                <c:pt idx="2">
                  <c:v>4518</c:v>
                </c:pt>
                <c:pt idx="3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3-47DD-8080-BFAB6AA63F34}"/>
            </c:ext>
          </c:extLst>
        </c:ser>
        <c:ser>
          <c:idx val="2"/>
          <c:order val="2"/>
          <c:tx>
            <c:strRef>
              <c:f>[Työkirja1.xlsx]Taul1!$Q$9</c:f>
              <c:strCache>
                <c:ptCount val="1"/>
                <c:pt idx="0">
                  <c:v>18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[Työkirja1.xlsx]Taul1!$N$10:$N$13</c:f>
              <c:strCache>
                <c:ptCount val="4"/>
                <c:pt idx="0">
                  <c:v>kauppa</c:v>
                </c:pt>
                <c:pt idx="1">
                  <c:v>finanssi</c:v>
                </c:pt>
                <c:pt idx="2">
                  <c:v>tilintarkastus</c:v>
                </c:pt>
                <c:pt idx="3">
                  <c:v>teollisuus yht.</c:v>
                </c:pt>
              </c:strCache>
            </c:strRef>
          </c:cat>
          <c:val>
            <c:numRef>
              <c:f>[Työkirja1.xlsx]Taul1!$Q$10:$Q$13</c:f>
              <c:numCache>
                <c:formatCode>General</c:formatCode>
                <c:ptCount val="4"/>
                <c:pt idx="0">
                  <c:v>5600</c:v>
                </c:pt>
                <c:pt idx="1">
                  <c:v>5600</c:v>
                </c:pt>
                <c:pt idx="2">
                  <c:v>4471</c:v>
                </c:pt>
                <c:pt idx="3">
                  <c:v>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03-47DD-8080-BFAB6AA63F34}"/>
            </c:ext>
          </c:extLst>
        </c:ser>
        <c:ser>
          <c:idx val="3"/>
          <c:order val="3"/>
          <c:tx>
            <c:strRef>
              <c:f>[Työkirja1.xlsx]Taul1!$R$9</c:f>
              <c:strCache>
                <c:ptCount val="1"/>
                <c:pt idx="0">
                  <c:v>19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[Työkirja1.xlsx]Taul1!$N$10:$N$13</c:f>
              <c:strCache>
                <c:ptCount val="4"/>
                <c:pt idx="0">
                  <c:v>kauppa</c:v>
                </c:pt>
                <c:pt idx="1">
                  <c:v>finanssi</c:v>
                </c:pt>
                <c:pt idx="2">
                  <c:v>tilintarkastus</c:v>
                </c:pt>
                <c:pt idx="3">
                  <c:v>teollisuus yht.</c:v>
                </c:pt>
              </c:strCache>
            </c:strRef>
          </c:cat>
          <c:val>
            <c:numRef>
              <c:f>[Työkirja1.xlsx]Taul1!$R$10:$R$13</c:f>
              <c:numCache>
                <c:formatCode>General</c:formatCode>
                <c:ptCount val="4"/>
                <c:pt idx="0">
                  <c:v>5610</c:v>
                </c:pt>
                <c:pt idx="1">
                  <c:v>5518</c:v>
                </c:pt>
                <c:pt idx="2">
                  <c:v>4500</c:v>
                </c:pt>
                <c:pt idx="3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03-47DD-8080-BFAB6AA63F34}"/>
            </c:ext>
          </c:extLst>
        </c:ser>
        <c:ser>
          <c:idx val="4"/>
          <c:order val="4"/>
          <c:tx>
            <c:strRef>
              <c:f>[Työkirja1.xlsx]Taul1!$S$9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[Työkirja1.xlsx]Taul1!$N$10:$N$13</c:f>
              <c:strCache>
                <c:ptCount val="4"/>
                <c:pt idx="0">
                  <c:v>kauppa</c:v>
                </c:pt>
                <c:pt idx="1">
                  <c:v>finanssi</c:v>
                </c:pt>
                <c:pt idx="2">
                  <c:v>tilintarkastus</c:v>
                </c:pt>
                <c:pt idx="3">
                  <c:v>teollisuus yht.</c:v>
                </c:pt>
              </c:strCache>
            </c:strRef>
          </c:cat>
          <c:val>
            <c:numRef>
              <c:f>[Työkirja1.xlsx]Taul1!$S$10:$S$13</c:f>
              <c:numCache>
                <c:formatCode>General</c:formatCode>
                <c:ptCount val="4"/>
                <c:pt idx="0">
                  <c:v>5874</c:v>
                </c:pt>
                <c:pt idx="1">
                  <c:v>5720</c:v>
                </c:pt>
                <c:pt idx="2">
                  <c:v>4700</c:v>
                </c:pt>
                <c:pt idx="3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03-47DD-8080-BFAB6AA63F34}"/>
            </c:ext>
          </c:extLst>
        </c:ser>
        <c:ser>
          <c:idx val="5"/>
          <c:order val="5"/>
          <c:tx>
            <c:strRef>
              <c:f>[Työkirja1.xlsx]Taul1!$T$9</c:f>
              <c:strCache>
                <c:ptCount val="1"/>
                <c:pt idx="0">
                  <c:v>21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[Työkirja1.xlsx]Taul1!$N$10:$N$13</c:f>
              <c:strCache>
                <c:ptCount val="4"/>
                <c:pt idx="0">
                  <c:v>kauppa</c:v>
                </c:pt>
                <c:pt idx="1">
                  <c:v>finanssi</c:v>
                </c:pt>
                <c:pt idx="2">
                  <c:v>tilintarkastus</c:v>
                </c:pt>
                <c:pt idx="3">
                  <c:v>teollisuus yht.</c:v>
                </c:pt>
              </c:strCache>
            </c:strRef>
          </c:cat>
          <c:val>
            <c:numRef>
              <c:f>[Työkirja1.xlsx]Taul1!$T$10:$T$13</c:f>
              <c:numCache>
                <c:formatCode>General</c:formatCode>
                <c:ptCount val="4"/>
                <c:pt idx="0">
                  <c:v>6000</c:v>
                </c:pt>
                <c:pt idx="1">
                  <c:v>6000</c:v>
                </c:pt>
                <c:pt idx="2">
                  <c:v>4400</c:v>
                </c:pt>
                <c:pt idx="3">
                  <c:v>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03-47DD-8080-BFAB6AA63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817887"/>
        <c:axId val="436705567"/>
      </c:barChart>
      <c:catAx>
        <c:axId val="436817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6705567"/>
        <c:crosses val="autoZero"/>
        <c:auto val="1"/>
        <c:lblAlgn val="ctr"/>
        <c:lblOffset val="100"/>
        <c:noMultiLvlLbl val="0"/>
      </c:catAx>
      <c:valAx>
        <c:axId val="436705567"/>
        <c:scaling>
          <c:orientation val="minMax"/>
          <c:min val="3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681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21461004153149"/>
          <c:y val="5.4651411903329734E-2"/>
          <c:w val="0.41441701743543585"/>
          <c:h val="0.93778808678240955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6E-4EB9-81AD-84C4508D1F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6E-4EB9-81AD-84C4508D1F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6E-4EB9-81AD-84C4508D1F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6E-4EB9-81AD-84C4508D1F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6E-4EB9-81AD-84C4508D1F9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Taul1!$B$17:$B$21</c:f>
              <c:strCache>
                <c:ptCount val="5"/>
                <c:pt idx="0">
                  <c:v>Noussut</c:v>
                </c:pt>
                <c:pt idx="1">
                  <c:v>Pysynyt ennallaan</c:v>
                </c:pt>
                <c:pt idx="2">
                  <c:v>Laskenut</c:v>
                </c:pt>
                <c:pt idx="3">
                  <c:v>Ei ollut työssä lokakuussa 2020</c:v>
                </c:pt>
                <c:pt idx="4">
                  <c:v>Ei osaa sanoa</c:v>
                </c:pt>
              </c:strCache>
            </c:strRef>
          </c:cat>
          <c:val>
            <c:numRef>
              <c:f>Taul1!$C$17:$C$21</c:f>
              <c:numCache>
                <c:formatCode>0</c:formatCode>
                <c:ptCount val="5"/>
                <c:pt idx="0">
                  <c:v>66.655088572420979</c:v>
                </c:pt>
                <c:pt idx="1">
                  <c:v>25.738103508162556</c:v>
                </c:pt>
                <c:pt idx="2">
                  <c:v>3.0218825981243489</c:v>
                </c:pt>
                <c:pt idx="3">
                  <c:v>3.8902396665508854</c:v>
                </c:pt>
                <c:pt idx="4">
                  <c:v>0.69468565474122956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6E-4EB9-81AD-84C4508D1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929452442054306"/>
          <c:y val="0.23914498891736224"/>
          <c:w val="0.2836480170470026"/>
          <c:h val="0.30996572210182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888498096418971"/>
          <c:y val="0.14500490734874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1223183514648241"/>
          <c:y val="0.20288472502359542"/>
          <c:w val="0.5578763917789723"/>
          <c:h val="0.61632946384511822"/>
        </c:manualLayout>
      </c:layout>
      <c:doughnutChart>
        <c:varyColors val="1"/>
        <c:ser>
          <c:idx val="0"/>
          <c:order val="0"/>
          <c:tx>
            <c:strRef>
              <c:f>Taul1!$C$8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D7-47D6-96EB-14224056C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7-47D6-96EB-14224056C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D7-47D6-96EB-14224056C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Taul1!$B$9:$B$11</c:f>
              <c:strCache>
                <c:ptCount val="3"/>
                <c:pt idx="0">
                  <c:v>Kyllä </c:v>
                </c:pt>
                <c:pt idx="1">
                  <c:v>Ei </c:v>
                </c:pt>
                <c:pt idx="2">
                  <c:v>En tiedä</c:v>
                </c:pt>
              </c:strCache>
            </c:strRef>
          </c:cat>
          <c:val>
            <c:numRef>
              <c:f>Taul1!$C$9:$C$11</c:f>
              <c:numCache>
                <c:formatCode>General</c:formatCode>
                <c:ptCount val="3"/>
                <c:pt idx="0">
                  <c:v>56</c:v>
                </c:pt>
                <c:pt idx="1">
                  <c:v>42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D7-47D6-96EB-14224056C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90908327672665"/>
          <c:y val="0.40629415441392785"/>
          <c:w val="0.17800633625005291"/>
          <c:h val="0.19246229527487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8040782238179434"/>
          <c:y val="0.17327076712391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8635285884183517"/>
          <c:y val="0.10053984416869358"/>
          <c:w val="0.52852179035928015"/>
          <c:h val="0.86986272003957621"/>
        </c:manualLayout>
      </c:layout>
      <c:doughnutChart>
        <c:varyColors val="1"/>
        <c:ser>
          <c:idx val="0"/>
          <c:order val="0"/>
          <c:tx>
            <c:strRef>
              <c:f>Taul1!$E$30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D1-4FA5-B078-B1FCF30E1F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D1-4FA5-B078-B1FCF30E1F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D1-4FA5-B078-B1FCF30E1F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Taul1!$D$31:$D$33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Ei tiedä</c:v>
                </c:pt>
              </c:strCache>
            </c:strRef>
          </c:cat>
          <c:val>
            <c:numRef>
              <c:f>Taul1!$E$31:$E$33</c:f>
              <c:numCache>
                <c:formatCode>0</c:formatCode>
                <c:ptCount val="3"/>
                <c:pt idx="0">
                  <c:v>75.093167701863351</c:v>
                </c:pt>
                <c:pt idx="1">
                  <c:v>22.732919254658384</c:v>
                </c:pt>
                <c:pt idx="2">
                  <c:v>2.1739130434782608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D1-4FA5-B078-B1FCF30E1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698983411220935"/>
          <c:y val="0.40269870072505964"/>
          <c:w val="0.17391313816275764"/>
          <c:h val="0.19246229527487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Taul1!$D$4</c:f>
              <c:strCache>
                <c:ptCount val="1"/>
                <c:pt idx="0">
                  <c:v>med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Taul1!$C$5:$C$9</c:f>
              <c:strCache>
                <c:ptCount val="5"/>
                <c:pt idx="0">
                  <c:v>ylin johto</c:v>
                </c:pt>
                <c:pt idx="1">
                  <c:v>johto</c:v>
                </c:pt>
                <c:pt idx="2">
                  <c:v>keskijohto</c:v>
                </c:pt>
                <c:pt idx="3">
                  <c:v>asiantuntijat yht.</c:v>
                </c:pt>
                <c:pt idx="4">
                  <c:v>toimihenkilöt</c:v>
                </c:pt>
              </c:strCache>
            </c:strRef>
          </c:cat>
          <c:val>
            <c:numRef>
              <c:f>Taul1!$D$5:$D$9</c:f>
              <c:numCache>
                <c:formatCode>0.0</c:formatCode>
                <c:ptCount val="5"/>
                <c:pt idx="0">
                  <c:v>45</c:v>
                </c:pt>
                <c:pt idx="1">
                  <c:v>42</c:v>
                </c:pt>
                <c:pt idx="2">
                  <c:v>40</c:v>
                </c:pt>
                <c:pt idx="3">
                  <c:v>39</c:v>
                </c:pt>
                <c:pt idx="4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A-4886-9C9F-A44860E6BDC6}"/>
            </c:ext>
          </c:extLst>
        </c:ser>
        <c:ser>
          <c:idx val="1"/>
          <c:order val="1"/>
          <c:tx>
            <c:strRef>
              <c:f>Taul1!$E$4</c:f>
              <c:strCache>
                <c:ptCount val="1"/>
                <c:pt idx="0">
                  <c:v>ka.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Taul1!$C$5:$C$9</c:f>
              <c:strCache>
                <c:ptCount val="5"/>
                <c:pt idx="0">
                  <c:v>ylin johto</c:v>
                </c:pt>
                <c:pt idx="1">
                  <c:v>johto</c:v>
                </c:pt>
                <c:pt idx="2">
                  <c:v>keskijohto</c:v>
                </c:pt>
                <c:pt idx="3">
                  <c:v>asiantuntijat yht.</c:v>
                </c:pt>
                <c:pt idx="4">
                  <c:v>toimihenkilöt</c:v>
                </c:pt>
              </c:strCache>
            </c:strRef>
          </c:cat>
          <c:val>
            <c:numRef>
              <c:f>Taul1!$E$5:$E$9</c:f>
              <c:numCache>
                <c:formatCode>0.0</c:formatCode>
                <c:ptCount val="5"/>
                <c:pt idx="0">
                  <c:v>44.729041916167667</c:v>
                </c:pt>
                <c:pt idx="1">
                  <c:v>43.43549695740365</c:v>
                </c:pt>
                <c:pt idx="2">
                  <c:v>41.679960707269153</c:v>
                </c:pt>
                <c:pt idx="3">
                  <c:v>39.736826347305396</c:v>
                </c:pt>
                <c:pt idx="4">
                  <c:v>38.379999999999995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1A-4886-9C9F-A44860E6B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0297920"/>
        <c:axId val="1140298336"/>
      </c:barChart>
      <c:catAx>
        <c:axId val="11402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0298336"/>
        <c:crosses val="autoZero"/>
        <c:auto val="1"/>
        <c:lblAlgn val="ctr"/>
        <c:lblOffset val="100"/>
        <c:noMultiLvlLbl val="0"/>
      </c:catAx>
      <c:valAx>
        <c:axId val="1140298336"/>
        <c:scaling>
          <c:orientation val="minMax"/>
          <c:min val="3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029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161439154361099"/>
          <c:y val="4.12621359223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44223681458649361"/>
          <c:y val="7.1070827918354867E-2"/>
          <c:w val="0.47291872032803312"/>
          <c:h val="0.868249560431159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Taul1!$S$5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A-4C67-B619-D5028B68AF4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A-4C67-B619-D5028B68AF4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A-4C67-B619-D5028B68AF4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A-4C67-B619-D5028B68AF4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A-4C67-B619-D5028B68AF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Taul1!$R$6:$R$10</c:f>
              <c:strCache>
                <c:ptCount val="5"/>
                <c:pt idx="0">
                  <c:v>Pelkästään tai lähes pelkästään etätyötä</c:v>
                </c:pt>
                <c:pt idx="1">
                  <c:v>Etätöitä 3-4 päivää viikossa</c:v>
                </c:pt>
                <c:pt idx="2">
                  <c:v>Etätöitä 1-2 päivää viikossa</c:v>
                </c:pt>
                <c:pt idx="3">
                  <c:v>Vähemmän kuin yhden kokonaisen päivän viikossa</c:v>
                </c:pt>
                <c:pt idx="4">
                  <c:v>Ei tee lainkaan etätöitä</c:v>
                </c:pt>
              </c:strCache>
            </c:strRef>
          </c:cat>
          <c:val>
            <c:numRef>
              <c:f>Taul1!$S$6:$S$10</c:f>
              <c:numCache>
                <c:formatCode>0</c:formatCode>
                <c:ptCount val="5"/>
                <c:pt idx="0">
                  <c:v>30.933633295838021</c:v>
                </c:pt>
                <c:pt idx="1">
                  <c:v>27.221597300337457</c:v>
                </c:pt>
                <c:pt idx="2">
                  <c:v>24.221972253468316</c:v>
                </c:pt>
                <c:pt idx="3">
                  <c:v>12.03599550056243</c:v>
                </c:pt>
                <c:pt idx="4">
                  <c:v>5.5868016497937756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EA-4C67-B619-D5028B68A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57227967"/>
        <c:axId val="757221727"/>
      </c:barChart>
      <c:valAx>
        <c:axId val="75722172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50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7227967"/>
        <c:crosses val="autoZero"/>
        <c:crossBetween val="between"/>
      </c:valAx>
      <c:catAx>
        <c:axId val="75722796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72217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6894350584817672"/>
          <c:y val="7.9398396675189206E-2"/>
          <c:w val="0.38383227581989143"/>
          <c:h val="0.92060160332481078"/>
        </c:manualLayout>
      </c:layout>
      <c:doughnutChart>
        <c:varyColors val="1"/>
        <c:ser>
          <c:idx val="0"/>
          <c:order val="0"/>
          <c:tx>
            <c:strRef>
              <c:f>Taul1!$U$7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E4-44EF-8719-29BB4568CC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E4-44EF-8719-29BB4568CC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E4-44EF-8719-29BB4568CC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E4-44EF-8719-29BB4568CC4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E4-44EF-8719-29BB4568CC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Taul1!$T$8:$T$12</c:f>
              <c:strCache>
                <c:ptCount val="5"/>
                <c:pt idx="0">
                  <c:v>Erittäin tyytyväinen</c:v>
                </c:pt>
                <c:pt idx="1">
                  <c:v>Melko tyytyväinen</c:v>
                </c:pt>
                <c:pt idx="2">
                  <c:v>Melko tyytymätön</c:v>
                </c:pt>
                <c:pt idx="3">
                  <c:v>Erittäin tyytymätön</c:v>
                </c:pt>
                <c:pt idx="4">
                  <c:v>Ei osaa sanoa</c:v>
                </c:pt>
              </c:strCache>
            </c:strRef>
          </c:cat>
          <c:val>
            <c:numRef>
              <c:f>Taul1!$U$8:$U$12</c:f>
              <c:numCache>
                <c:formatCode>0</c:formatCode>
                <c:ptCount val="5"/>
                <c:pt idx="0">
                  <c:v>52.541016406562626</c:v>
                </c:pt>
                <c:pt idx="1">
                  <c:v>42.817126850740294</c:v>
                </c:pt>
                <c:pt idx="2">
                  <c:v>3.2813125250100041</c:v>
                </c:pt>
                <c:pt idx="3">
                  <c:v>0.76030412164865946</c:v>
                </c:pt>
                <c:pt idx="4">
                  <c:v>0.60024009603841544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E4-44EF-8719-29BB4568C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legendEntry>
      <c:layout>
        <c:manualLayout>
          <c:xMode val="edge"/>
          <c:yMode val="edge"/>
          <c:x val="0.72645592844583728"/>
          <c:y val="0.26371576127369589"/>
          <c:w val="0.16869233578812357"/>
          <c:h val="0.30654877713377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Taul1!$D$27:$D$36</cx:f>
        <cx:lvl ptCount="10">
          <cx:pt idx="0">Yleiskorotus</cx:pt>
          <cx:pt idx="1">Henkilökohtaiseen suoriutumiseen liittyvä korotus</cx:pt>
          <cx:pt idx="2">Uusi asema tai tehtävä (saman työnantajan palveluksessa)</cx:pt>
          <cx:pt idx="3">Siirtyminen uuden työnantajan palvelukseen</cx:pt>
          <cx:pt idx="4">Paikallinen/ yrityskohtainen korotus (yli yleiskorotuksen menevä)</cx:pt>
          <cx:pt idx="5">Työn vaativuuden arviointiin perustuva muutos</cx:pt>
          <cx:pt idx="6">Muutos provisioissa tms. liikkuvassa palkanosassa</cx:pt>
          <cx:pt idx="7">Muutos luontoiseduissa</cx:pt>
          <cx:pt idx="8">Muu syy kuukausiansioiden muutokseen</cx:pt>
          <cx:pt idx="9">Lisätutkinto tai -pätevyys</cx:pt>
        </cx:lvl>
      </cx:strDim>
      <cx:numDim type="val">
        <cx:f>Taul1!$E$27:$E$36</cx:f>
        <cx:lvl ptCount="10" formatCode="0">
          <cx:pt idx="0">48.229426433915215</cx:pt>
          <cx:pt idx="1">33.81546134663342</cx:pt>
          <cx:pt idx="2">17.955112219451372</cx:pt>
          <cx:pt idx="3">16.109725685785538</cx:pt>
          <cx:pt idx="4">9.3266832917705731</cx:pt>
          <cx:pt idx="5">8.2793017456359106</cx:pt>
          <cx:pt idx="6">2.4937655860349128</cx:pt>
          <cx:pt idx="7">1.8952618453865335</cx:pt>
          <cx:pt idx="8">1.8952618453865335</cx:pt>
          <cx:pt idx="9">1.6458852867830425</cx:pt>
        </cx:lvl>
      </cx:numDim>
    </cx:data>
  </cx:chartData>
  <cx:chart>
    <cx:plotArea>
      <cx:plotAreaRegion>
        <cx:series layoutId="funnel" uniqueId="{DF36B8A3-90BA-4BB1-BBB6-71E2D41209B4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FFFFFF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fi-FI" sz="1600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0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fi-FI" sz="12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59A3F-51DC-6B40-BBF1-925F976CD89D}" type="datetimeFigureOut">
              <a:rPr lang="en-FI" smtClean="0"/>
              <a:t>02/04/2022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BDEE0-87E2-AB4F-8EE5-232702F75BB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5213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1. Ylin johto (esim. toimitus- ja varatoimitusjohtaja, </a:t>
            </a:r>
            <a:r>
              <a:rPr lang="fi-FI" sz="180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executive</a:t>
            </a: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)</a:t>
            </a:r>
            <a:b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2. Johto (esim. talous-, rahoitus-, henkilöstö-, markkinointi-, tai liiketoimintajohtaja, </a:t>
            </a:r>
            <a:r>
              <a:rPr lang="fi-FI" sz="180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director</a:t>
            </a: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fi-FI" sz="180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chief</a:t>
            </a: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)</a:t>
            </a:r>
            <a:b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3. Keskijohto / päällikkö (esim. tiiminvetäjä, päällikkö, esihenkilö, </a:t>
            </a:r>
            <a:r>
              <a:rPr lang="fi-FI" sz="180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manager</a:t>
            </a: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, team </a:t>
            </a:r>
            <a:r>
              <a:rPr lang="fi-FI" sz="180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leader</a:t>
            </a: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)</a:t>
            </a:r>
            <a:b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4. Senior asiantuntija (esim. projektipäällikkö, johtava konsultti, </a:t>
            </a:r>
            <a:r>
              <a:rPr lang="fi-FI" sz="180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lead</a:t>
            </a: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fi-FI" sz="180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consultant</a:t>
            </a: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, senior </a:t>
            </a:r>
            <a:r>
              <a:rPr lang="fi-FI" sz="180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specialist</a:t>
            </a: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, itsenäinen tehtävä, laaja vastuu / vastaa kokonaisuudesta, ei henkilöstövastuuta / esihenkilöasemaa)</a:t>
            </a:r>
            <a:endParaRPr lang="fi-FI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5. Asiantuntija (esim. konsultti, spesialisti, </a:t>
            </a:r>
            <a:r>
              <a:rPr lang="fi-FI" sz="180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expert</a:t>
            </a: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, melko laaja ja itsenäinen tehtävä, oma vastuualue)</a:t>
            </a:r>
            <a:b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6. Toimihenkilö (esim. koordinaattori, </a:t>
            </a:r>
            <a:r>
              <a:rPr lang="fi-FI" sz="180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assistant</a:t>
            </a:r>
            <a:r>
              <a:rPr lang="fi-FI" sz="180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, junior, avustavat tehtävät, ei yksin vastuussa kokonaisuudesta)</a:t>
            </a:r>
            <a:br>
              <a:rPr lang="fi-FI" sz="180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</a:br>
            <a:endParaRPr lang="fi-FI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BDEE0-87E2-AB4F-8EE5-232702F75BBF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1307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BDEE0-87E2-AB4F-8EE5-232702F75BBF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497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9A4E0-5A40-4C45-A89C-208DF7DA97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51445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</a:t>
            </a:r>
            <a:br>
              <a:rPr lang="fi-FI" noProof="0"/>
            </a:br>
            <a:r>
              <a:rPr lang="fi-FI" noProof="0"/>
              <a:t>Titteli</a:t>
            </a:r>
            <a:br>
              <a:rPr lang="fi-FI" noProof="0"/>
            </a:br>
            <a:r>
              <a:rPr lang="fi-FI" noProof="0"/>
              <a:t>Päivämäärä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D49937-C716-6E44-9D90-1D925D02D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3006" y="0"/>
            <a:ext cx="8328993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E3BBE-7D16-024A-8B7E-0F4668F2B4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2370372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Pääotsikon paikka</a:t>
            </a:r>
          </a:p>
        </p:txBody>
      </p:sp>
    </p:spTree>
    <p:extLst>
      <p:ext uri="{BB962C8B-B14F-4D97-AF65-F5344CB8AC3E}">
        <p14:creationId xmlns:p14="http://schemas.microsoft.com/office/powerpoint/2010/main" val="25801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8CC51059-9C3D-384A-B337-231A29928178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D414E1-5D04-1B4A-9D1A-570A96075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8324" y="0"/>
            <a:ext cx="4003675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797CA28-D8C2-AE47-81FD-05EF8650A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90783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832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AB87C0F7-5FA5-AC49-A3EA-D494DD806840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D414E1-5D04-1B4A-9D1A-570A96075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1130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B68EEFA-663A-AE4B-A8AE-F242E23EA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1013" y="261313"/>
            <a:ext cx="7554622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240346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65614998-D99E-3942-B98E-4389A6C32058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014" y="0"/>
            <a:ext cx="7900986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D781DD8-A241-5746-8352-E4386A89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Varmista, että otsikko näkyy kuvan päällä</a:t>
            </a:r>
          </a:p>
        </p:txBody>
      </p:sp>
    </p:spTree>
    <p:extLst>
      <p:ext uri="{BB962C8B-B14F-4D97-AF65-F5344CB8AC3E}">
        <p14:creationId xmlns:p14="http://schemas.microsoft.com/office/powerpoint/2010/main" val="186610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832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451D88E4-F1EF-874F-88FC-3B1DA06C89AC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7896224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54166B6-7CE2-B24A-A64B-C8F12982FF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r>
              <a:rPr lang="fi-FI" noProof="0" dirty="0"/>
              <a:t>Varmista, että otsikko näkyy kuvan päällä</a:t>
            </a:r>
          </a:p>
        </p:txBody>
      </p:sp>
    </p:spTree>
    <p:extLst>
      <p:ext uri="{BB962C8B-B14F-4D97-AF65-F5344CB8AC3E}">
        <p14:creationId xmlns:p14="http://schemas.microsoft.com/office/powerpoint/2010/main" val="75725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55EF4E55-378F-5F4E-91DE-91F326EAB86E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8325" y="1320800"/>
            <a:ext cx="3603626" cy="4851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BB792EC-F5CE-BE4A-BD42-DD2CE427C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777D135-D299-D04A-BEC3-7339E55EB3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47A7C89-1785-E844-81E9-DA65A8A25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28934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001D46C5-CFFA-2348-A193-1493F4C1E293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812" y="1320800"/>
            <a:ext cx="3603626" cy="4851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1102800-A4D8-1E4F-B686-4280B3BE3D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1486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FAC11A5-9452-4C4F-B1D1-8775987765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62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DC4DF4E-057C-C447-A69C-018CE5725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980335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57814A38-118F-0C43-A8CD-A06D4F73F6D6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013" y="1320800"/>
            <a:ext cx="7500938" cy="4851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E7287E4-0002-E848-8846-AC98B381C9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C0CE09C-B31E-4142-A750-9BA80B70DF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97960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F6DFC861-C349-D046-8F03-B9DDDB94C562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112" y="1320800"/>
            <a:ext cx="7500938" cy="4851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2159D0E-2CEB-C840-9FC7-C2126EB4F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0387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62B04AC-0FA8-504A-8900-7BCBC58E9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531374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D0BA7E8-623A-7146-A787-8BA174482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Footer Placeholder 24">
            <a:extLst>
              <a:ext uri="{FF2B5EF4-FFF2-40B4-BE49-F238E27FC236}">
                <a16:creationId xmlns:a16="http://schemas.microsoft.com/office/drawing/2014/main" id="{67191E66-27F2-0D4A-ADCE-4E38F6976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C6D61B2-CBBE-7E47-9768-0F02F3EAE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8D3315D6-25DB-A142-9A82-6E99D89B62F3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464C174-A8DD-E74A-9CB5-656A8FF85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05E842-709F-034D-8DF5-ED27A287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A4DE1-3F0E-224B-8C07-BF7D535BEA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0"/>
            <a:ext cx="609087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32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D0BA7E8-623A-7146-A787-8BA174482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Footer Placeholder 24">
            <a:extLst>
              <a:ext uri="{FF2B5EF4-FFF2-40B4-BE49-F238E27FC236}">
                <a16:creationId xmlns:a16="http://schemas.microsoft.com/office/drawing/2014/main" id="{67191E66-27F2-0D4A-ADCE-4E38F6976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C6D61B2-CBBE-7E47-9768-0F02F3EAE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6118D954-17BB-F34F-891C-F3F2D80F168D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464C174-A8DD-E74A-9CB5-656A8FF85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59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r>
              <a:rPr lang="fi-FI" noProof="0" dirty="0"/>
              <a:t>Kalvon pääotsikko tähän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05E842-709F-034D-8DF5-ED27A287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8325" y="1320800"/>
            <a:ext cx="3603625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A4DE1-3F0E-224B-8C07-BF7D535BEA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087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00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9A4E0-5A40-4C45-A89C-208DF7DA97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5350845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</a:t>
            </a:r>
            <a:br>
              <a:rPr lang="fi-FI" noProof="0"/>
            </a:br>
            <a:r>
              <a:rPr lang="fi-FI" noProof="0"/>
              <a:t>Titteli</a:t>
            </a:r>
            <a:br>
              <a:rPr lang="fi-FI" noProof="0"/>
            </a:br>
            <a:r>
              <a:rPr lang="fi-FI" noProof="0"/>
              <a:t>Päivämäärä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D49937-C716-6E44-9D90-1D925D02D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E3BBE-7D16-024A-8B7E-0F4668F2B4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2136371"/>
            <a:ext cx="9144000" cy="30478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Pääotsikon paikka</a:t>
            </a:r>
          </a:p>
        </p:txBody>
      </p:sp>
    </p:spTree>
    <p:extLst>
      <p:ext uri="{BB962C8B-B14F-4D97-AF65-F5344CB8AC3E}">
        <p14:creationId xmlns:p14="http://schemas.microsoft.com/office/powerpoint/2010/main" val="168731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8324" y="0"/>
            <a:ext cx="4003675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402" y="400050"/>
            <a:ext cx="6943143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Liity</a:t>
            </a:r>
            <a:br>
              <a:rPr lang="fi-FI" noProof="0" dirty="0"/>
            </a:br>
            <a:r>
              <a:rPr lang="fi-FI" noProof="0" dirty="0"/>
              <a:t>Ekonomien</a:t>
            </a:r>
            <a:br>
              <a:rPr lang="fi-FI" noProof="0" dirty="0"/>
            </a:br>
            <a:r>
              <a:rPr lang="fi-FI" noProof="0" dirty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402" y="4654418"/>
            <a:ext cx="6943143" cy="100154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r>
              <a:rPr lang="fi-FI" noProof="0" dirty="0"/>
              <a:t>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sit</a:t>
            </a:r>
            <a:r>
              <a:rPr lang="fi-FI" noProof="0" dirty="0"/>
              <a:t> </a:t>
            </a:r>
            <a:r>
              <a:rPr lang="fi-FI" noProof="0" dirty="0" err="1"/>
              <a:t>amet</a:t>
            </a:r>
            <a:br>
              <a:rPr lang="fi-FI" noProof="0" dirty="0"/>
            </a:br>
            <a:r>
              <a:rPr lang="fi-FI" noProof="0" dirty="0"/>
              <a:t>#</a:t>
            </a:r>
            <a:r>
              <a:rPr lang="fi-FI" noProof="0" dirty="0" err="1"/>
              <a:t>vapautapotentiaalisi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03359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3" y="0"/>
            <a:ext cx="4003675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1803" y="400050"/>
            <a:ext cx="6943143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Liity</a:t>
            </a:r>
            <a:br>
              <a:rPr lang="fi-FI" noProof="0" dirty="0"/>
            </a:br>
            <a:r>
              <a:rPr lang="fi-FI" noProof="0" dirty="0"/>
              <a:t>Ekonomien</a:t>
            </a:r>
            <a:br>
              <a:rPr lang="fi-FI" noProof="0" dirty="0"/>
            </a:br>
            <a:r>
              <a:rPr lang="fi-FI" noProof="0" dirty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1803" y="4654418"/>
            <a:ext cx="6943143" cy="100154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r>
              <a:rPr lang="fi-FI" noProof="0" dirty="0"/>
              <a:t>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sit</a:t>
            </a:r>
            <a:r>
              <a:rPr lang="fi-FI" noProof="0" dirty="0"/>
              <a:t> </a:t>
            </a:r>
            <a:r>
              <a:rPr lang="fi-FI" noProof="0" dirty="0" err="1"/>
              <a:t>amet</a:t>
            </a:r>
            <a:br>
              <a:rPr lang="fi-FI" noProof="0" dirty="0"/>
            </a:br>
            <a:r>
              <a:rPr lang="fi-FI" noProof="0" dirty="0"/>
              <a:t>#</a:t>
            </a:r>
            <a:r>
              <a:rPr lang="fi-FI" noProof="0" dirty="0" err="1"/>
              <a:t>vapautapotentiaalisi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16360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5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1464" y="400050"/>
            <a:ext cx="8517606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Liity</a:t>
            </a:r>
            <a:br>
              <a:rPr lang="fi-FI" noProof="0" dirty="0"/>
            </a:br>
            <a:r>
              <a:rPr lang="fi-FI" noProof="0" dirty="0"/>
              <a:t>Ekonomien</a:t>
            </a:r>
            <a:br>
              <a:rPr lang="fi-FI" noProof="0" dirty="0"/>
            </a:br>
            <a:r>
              <a:rPr lang="fi-FI" noProof="0" dirty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31464" y="4654418"/>
            <a:ext cx="8517606" cy="100154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r>
              <a:rPr lang="fi-FI" noProof="0" dirty="0"/>
              <a:t>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sit</a:t>
            </a:r>
            <a:r>
              <a:rPr lang="fi-FI" noProof="0" dirty="0"/>
              <a:t> </a:t>
            </a:r>
            <a:r>
              <a:rPr lang="fi-FI" noProof="0" dirty="0" err="1"/>
              <a:t>amet</a:t>
            </a:r>
            <a:br>
              <a:rPr lang="fi-FI" noProof="0" dirty="0"/>
            </a:br>
            <a:r>
              <a:rPr lang="fi-FI" noProof="0" dirty="0"/>
              <a:t>#</a:t>
            </a:r>
            <a:r>
              <a:rPr lang="fi-FI" noProof="0" dirty="0" err="1"/>
              <a:t>vapautapotentiaalisi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1157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5999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1464" y="400050"/>
            <a:ext cx="8517606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Liity</a:t>
            </a:r>
            <a:br>
              <a:rPr lang="fi-FI" noProof="0" dirty="0"/>
            </a:br>
            <a:r>
              <a:rPr lang="fi-FI" noProof="0" dirty="0"/>
              <a:t>Ekonomien</a:t>
            </a:r>
            <a:br>
              <a:rPr lang="fi-FI" noProof="0" dirty="0"/>
            </a:br>
            <a:r>
              <a:rPr lang="fi-FI" noProof="0" dirty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31464" y="4654418"/>
            <a:ext cx="8517606" cy="100154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r>
              <a:rPr lang="fi-FI" noProof="0" dirty="0"/>
              <a:t>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sit</a:t>
            </a:r>
            <a:r>
              <a:rPr lang="fi-FI" noProof="0" dirty="0"/>
              <a:t> </a:t>
            </a:r>
            <a:r>
              <a:rPr lang="fi-FI" noProof="0" dirty="0" err="1"/>
              <a:t>amet</a:t>
            </a:r>
            <a:br>
              <a:rPr lang="fi-FI" noProof="0" dirty="0"/>
            </a:br>
            <a:r>
              <a:rPr lang="fi-FI" noProof="0" dirty="0"/>
              <a:t>#</a:t>
            </a:r>
            <a:r>
              <a:rPr lang="fi-FI" noProof="0" dirty="0" err="1"/>
              <a:t>vapautapotentiaalisi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65499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013" y="0"/>
            <a:ext cx="790098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171" y="400050"/>
            <a:ext cx="9583397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Liity</a:t>
            </a:r>
            <a:br>
              <a:rPr lang="fi-FI" noProof="0" dirty="0"/>
            </a:br>
            <a:r>
              <a:rPr lang="fi-FI" noProof="0" dirty="0"/>
              <a:t>Ekonomien</a:t>
            </a:r>
            <a:br>
              <a:rPr lang="fi-FI" noProof="0" dirty="0"/>
            </a:br>
            <a:r>
              <a:rPr lang="fi-FI" noProof="0" dirty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171" y="4654418"/>
            <a:ext cx="9583397" cy="100154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r>
              <a:rPr lang="fi-FI" noProof="0" dirty="0"/>
              <a:t>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sit</a:t>
            </a:r>
            <a:r>
              <a:rPr lang="fi-FI" noProof="0" dirty="0"/>
              <a:t> </a:t>
            </a:r>
            <a:r>
              <a:rPr lang="fi-FI" noProof="0" dirty="0" err="1"/>
              <a:t>amet</a:t>
            </a:r>
            <a:br>
              <a:rPr lang="fi-FI" noProof="0" dirty="0"/>
            </a:br>
            <a:r>
              <a:rPr lang="fi-FI" noProof="0" dirty="0"/>
              <a:t>#</a:t>
            </a:r>
            <a:r>
              <a:rPr lang="fi-FI" noProof="0" dirty="0" err="1"/>
              <a:t>vapautapotentiaalisi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60158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kuv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90098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EB8F0E-D799-3345-89EB-385A28A030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8553" y="400050"/>
            <a:ext cx="9583397" cy="395219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Liity</a:t>
            </a:r>
            <a:br>
              <a:rPr lang="fi-FI" noProof="0" dirty="0"/>
            </a:br>
            <a:r>
              <a:rPr lang="fi-FI" noProof="0" dirty="0"/>
              <a:t>Ekonomien</a:t>
            </a:r>
            <a:br>
              <a:rPr lang="fi-FI" noProof="0" dirty="0"/>
            </a:br>
            <a:r>
              <a:rPr lang="fi-FI" noProof="0" dirty="0"/>
              <a:t>jäseneksi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721FB1-362A-E445-8C25-BDCA1BD073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08553" y="4654418"/>
            <a:ext cx="9583397" cy="100154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 err="1"/>
              <a:t>Lorem</a:t>
            </a:r>
            <a:r>
              <a:rPr lang="fi-FI" noProof="0" dirty="0"/>
              <a:t> </a:t>
            </a:r>
            <a:r>
              <a:rPr lang="fi-FI" noProof="0" dirty="0" err="1"/>
              <a:t>ipsum</a:t>
            </a:r>
            <a:r>
              <a:rPr lang="fi-FI" noProof="0" dirty="0"/>
              <a:t> </a:t>
            </a:r>
            <a:r>
              <a:rPr lang="fi-FI" noProof="0" dirty="0" err="1"/>
              <a:t>dolor</a:t>
            </a:r>
            <a:r>
              <a:rPr lang="fi-FI" noProof="0" dirty="0"/>
              <a:t> </a:t>
            </a:r>
            <a:r>
              <a:rPr lang="fi-FI" noProof="0" dirty="0" err="1"/>
              <a:t>sit</a:t>
            </a:r>
            <a:r>
              <a:rPr lang="fi-FI" noProof="0" dirty="0"/>
              <a:t> </a:t>
            </a:r>
            <a:r>
              <a:rPr lang="fi-FI" noProof="0" dirty="0" err="1"/>
              <a:t>amet</a:t>
            </a:r>
            <a:br>
              <a:rPr lang="fi-FI" noProof="0" dirty="0"/>
            </a:br>
            <a:r>
              <a:rPr lang="fi-FI" noProof="0" dirty="0"/>
              <a:t>#</a:t>
            </a:r>
            <a:r>
              <a:rPr lang="fi-FI" noProof="0" dirty="0" err="1"/>
              <a:t>vapautapotentiaalisi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60002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pieni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3853A855-F9E7-3443-ABB1-D407E1E04BD7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3564" y="1320799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C975102-4C7C-BC4F-B5BE-11ED1E78F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52D3068-A517-374C-87BF-DABC6B82C2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72758F3-D3FA-574C-A4BF-3F45C46B6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049705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_pientä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7ED7F205-42A0-1B4D-BDDE-E2CEF0A29CC6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3564" y="1320799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E5C2D6A-538B-BA47-B0D7-934854E4EF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1013" y="1327713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8C48874-9575-A643-94F7-1FFC023DA6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5BBC5650-F02F-6545-8625-9A89B2A6F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981351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itkä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7343B518-8775-8C45-BF7F-31F010C948CB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3592" y="1320799"/>
            <a:ext cx="11383598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7826E5A1-5972-DB4B-9002-4B3832255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4159724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3_pientä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D2E9F7D5-CF57-2248-B75B-DF6D18F36283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3564" y="1320799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E5C2D6A-538B-BA47-B0D7-934854E4EF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1013" y="1327713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B701A30-F43B-7147-8C44-A01BD62D66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7243" y="1327713"/>
            <a:ext cx="3603626" cy="30755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49E281DE-F62A-A14E-AF19-2EA9306E6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5158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D49937-C716-6E44-9D90-1D925D02D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6225" y="0"/>
            <a:ext cx="4295774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2E21CCE-3837-BA49-8810-149A57E27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51445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</a:t>
            </a:r>
            <a:br>
              <a:rPr lang="fi-FI" noProof="0"/>
            </a:br>
            <a:r>
              <a:rPr lang="fi-FI" noProof="0"/>
              <a:t>Titteli</a:t>
            </a:r>
            <a:br>
              <a:rPr lang="fi-FI" noProof="0"/>
            </a:br>
            <a:r>
              <a:rPr lang="fi-FI" noProof="0"/>
              <a:t>Päivämäärä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0469-45A2-134C-8E17-949C3435D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2370372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Pääotsikon paikka</a:t>
            </a:r>
          </a:p>
        </p:txBody>
      </p:sp>
    </p:spTree>
    <p:extLst>
      <p:ext uri="{BB962C8B-B14F-4D97-AF65-F5344CB8AC3E}">
        <p14:creationId xmlns:p14="http://schemas.microsoft.com/office/powerpoint/2010/main" val="4112489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6_pientä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F0659CCD-A0BA-C141-AF21-D672A25E6A53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49E281DE-F62A-A14E-AF19-2EA9306E6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2B074B93-E356-B14F-B9AE-08678110251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96876" y="1320800"/>
            <a:ext cx="3611562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609F2A3F-2FA2-7A4F-9609-7AADA5636C6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93960" y="1320800"/>
            <a:ext cx="3611563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5F8B3BCE-3405-934C-9283-DC4B7581DF6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91046" y="1320800"/>
            <a:ext cx="3611563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3AB92E41-A516-1446-9D65-A74C59E23B0E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96876" y="3878943"/>
            <a:ext cx="3611562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CAFA5DFB-B63D-3945-B5ED-65F3D8883BB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293960" y="3878943"/>
            <a:ext cx="3611563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6DB047A5-BDA8-2847-A8E9-E4B06AEF54C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191046" y="3878943"/>
            <a:ext cx="3611563" cy="2293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764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C403-8318-F643-BA5E-82ECB6E47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195" y="1751968"/>
            <a:ext cx="7257755" cy="10531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noProof="0"/>
              <a:t>Etunimi Sukunimi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noProof="0" smtClean="0"/>
              <a:pPr/>
              <a:t>‹#›</a:t>
            </a:fld>
            <a:r>
              <a:rPr lang="fi-FI" noProof="0"/>
              <a:t> </a:t>
            </a:r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Footerin teksti</a:t>
            </a:r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1E21B868-231C-354C-8BE2-B34AC730EB9E}" type="datetime1">
              <a:rPr lang="fi-FI" noProof="0" smtClean="0"/>
              <a:pPr/>
              <a:t>4.2.2022</a:t>
            </a:fld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98421-50D4-3C40-9B68-8C7610A106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3390" y="2971385"/>
            <a:ext cx="6174864" cy="29014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2"/>
                </a:solidFill>
              </a:defRPr>
            </a:lvl2pPr>
            <a:lvl3pPr marL="914400" indent="0" algn="ctr">
              <a:buNone/>
              <a:defRPr b="1">
                <a:solidFill>
                  <a:schemeClr val="tx2"/>
                </a:solidFill>
              </a:defRPr>
            </a:lvl3pPr>
            <a:lvl4pPr marL="1371600" indent="0" algn="ctr">
              <a:buNone/>
              <a:defRPr b="1">
                <a:solidFill>
                  <a:schemeClr val="tx2"/>
                </a:solidFill>
              </a:defRPr>
            </a:lvl4pPr>
            <a:lvl5pPr marL="1828800" indent="0" algn="ctr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Email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E0D9F1-4B49-8B4E-96A6-FD22F5E9E7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7612" y="1792556"/>
            <a:ext cx="3272888" cy="3272889"/>
          </a:xfrm>
          <a:prstGeom prst="ellipse">
            <a:avLst/>
          </a:prstGeom>
          <a:ln w="28575">
            <a:solidFill>
              <a:schemeClr val="bg2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655B241-9909-4B49-A10F-92FE1CD0B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3390" y="3450672"/>
            <a:ext cx="6174864" cy="29014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2"/>
                </a:solidFill>
              </a:defRPr>
            </a:lvl2pPr>
            <a:lvl3pPr marL="914400" indent="0" algn="ctr">
              <a:buNone/>
              <a:defRPr b="1">
                <a:solidFill>
                  <a:schemeClr val="tx2"/>
                </a:solidFill>
              </a:defRPr>
            </a:lvl3pPr>
            <a:lvl4pPr marL="1371600" indent="0" algn="ctr">
              <a:buNone/>
              <a:defRPr b="1">
                <a:solidFill>
                  <a:schemeClr val="tx2"/>
                </a:solidFill>
              </a:defRPr>
            </a:lvl4pPr>
            <a:lvl5pPr marL="1828800" indent="0" algn="ctr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Puhelin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33D9EAC-E996-FB41-B5E6-F3908F1E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3390" y="3929959"/>
            <a:ext cx="6174864" cy="29014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2"/>
                </a:solidFill>
              </a:defRPr>
            </a:lvl2pPr>
            <a:lvl3pPr marL="914400" indent="0" algn="ctr">
              <a:buNone/>
              <a:defRPr b="1">
                <a:solidFill>
                  <a:schemeClr val="tx2"/>
                </a:solidFill>
              </a:defRPr>
            </a:lvl3pPr>
            <a:lvl4pPr marL="1371600" indent="0" algn="ctr">
              <a:buNone/>
              <a:defRPr b="1">
                <a:solidFill>
                  <a:schemeClr val="tx2"/>
                </a:solidFill>
              </a:defRPr>
            </a:lvl4pPr>
            <a:lvl5pPr marL="1828800" indent="0" algn="ctr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linkedin.com/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565AF3F-9ABD-1248-90C0-0524BDAE2D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3390" y="4409247"/>
            <a:ext cx="6174864" cy="290142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 b="1">
                <a:solidFill>
                  <a:schemeClr val="tx2"/>
                </a:solidFill>
              </a:defRPr>
            </a:lvl2pPr>
            <a:lvl3pPr marL="914400" indent="0" algn="ctr">
              <a:buNone/>
              <a:defRPr b="1">
                <a:solidFill>
                  <a:schemeClr val="tx2"/>
                </a:solidFill>
              </a:defRPr>
            </a:lvl3pPr>
            <a:lvl4pPr marL="1371600" indent="0" algn="ctr">
              <a:buNone/>
              <a:defRPr b="1">
                <a:solidFill>
                  <a:schemeClr val="tx2"/>
                </a:solidFill>
              </a:defRPr>
            </a:lvl4pPr>
            <a:lvl5pPr marL="1828800" indent="0" algn="ctr">
              <a:buNone/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/>
              <a:t>twitter.com/</a:t>
            </a:r>
          </a:p>
        </p:txBody>
      </p:sp>
    </p:spTree>
    <p:extLst>
      <p:ext uri="{BB962C8B-B14F-4D97-AF65-F5344CB8AC3E}">
        <p14:creationId xmlns:p14="http://schemas.microsoft.com/office/powerpoint/2010/main" val="2345974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91177AFB-2E76-1740-A17E-98366E231718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AB08F94-D5AC-7A4A-9A78-0C8867BC2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227317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E058D1-482E-1149-8F46-F55252CEE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75852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737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2209C90-B3A2-6146-AF2F-BE14C9751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9" name="Footer Placeholder 24">
            <a:extLst>
              <a:ext uri="{FF2B5EF4-FFF2-40B4-BE49-F238E27FC236}">
                <a16:creationId xmlns:a16="http://schemas.microsoft.com/office/drawing/2014/main" id="{26248E07-E9B6-F540-AD7C-EE2D31C76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BD85B37-ED12-6646-A2B5-7BF6245C8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9F2EE73C-EE1C-1A4C-82D6-EF760505AF91}" type="datetime1">
              <a:rPr lang="fi-FI" smtClean="0"/>
              <a:pPr/>
              <a:t>4.2.2022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4295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kalv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B51BE-2A25-3044-BD62-A4519F9B1D97}"/>
              </a:ext>
            </a:extLst>
          </p:cNvPr>
          <p:cNvSpPr/>
          <p:nvPr userDrawn="1"/>
        </p:nvSpPr>
        <p:spPr>
          <a:xfrm>
            <a:off x="10374086" y="5758543"/>
            <a:ext cx="1817914" cy="1099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336003-9635-A64C-B173-ABFECC03E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2029" y="2233836"/>
            <a:ext cx="4767942" cy="23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14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kalv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5B51BE-2A25-3044-BD62-A4519F9B1D97}"/>
              </a:ext>
            </a:extLst>
          </p:cNvPr>
          <p:cNvSpPr/>
          <p:nvPr userDrawn="1"/>
        </p:nvSpPr>
        <p:spPr>
          <a:xfrm>
            <a:off x="10374086" y="5758543"/>
            <a:ext cx="1817914" cy="1099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1FF86FB-8FBB-7249-8663-F551371E3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3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1F60EE-A05C-4B10-B145-1E822FC2D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14" y="1386000"/>
            <a:ext cx="8820000" cy="450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B0DE125-E5B9-4CF9-8D62-CAF152A3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33EC-BF08-426A-9CA4-979DAC7507CA}" type="datetime1">
              <a:rPr lang="fi-FI" smtClean="0"/>
              <a:t>4.2.2022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A95839-6B6F-41ED-B3AD-F943E9D8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Esityksen nimi / Alatunnisteen 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0FD0AD-6854-490D-843B-1C92841F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837-0D78-4409-ACA6-D61660C0BBA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B1C30E16-FF9B-4608-B643-4EE0A1C7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2E21CCE-3837-BA49-8810-149A57E27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42301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</a:t>
            </a:r>
            <a:br>
              <a:rPr lang="fi-FI" noProof="0" dirty="0"/>
            </a:br>
            <a:r>
              <a:rPr lang="fi-FI" noProof="0" dirty="0"/>
              <a:t>Titteli</a:t>
            </a:r>
            <a:br>
              <a:rPr lang="fi-FI" noProof="0" dirty="0"/>
            </a:br>
            <a:r>
              <a:rPr lang="fi-FI" noProof="0" dirty="0"/>
              <a:t>Päivämäärä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0469-45A2-134C-8E17-949C3435D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1682996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Pääotsikon paikka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0478F-CB4E-5544-B4C0-51A2D0E7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45392" y="2953512"/>
            <a:ext cx="6858000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2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2E21CCE-3837-BA49-8810-149A57E27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42301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</a:t>
            </a:r>
            <a:br>
              <a:rPr lang="fi-FI" noProof="0" dirty="0"/>
            </a:br>
            <a:r>
              <a:rPr lang="fi-FI" noProof="0" dirty="0"/>
              <a:t>Titteli</a:t>
            </a:r>
            <a:br>
              <a:rPr lang="fi-FI" noProof="0" dirty="0"/>
            </a:br>
            <a:r>
              <a:rPr lang="fi-FI" noProof="0" dirty="0"/>
              <a:t>Päivämäärä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0469-45A2-134C-8E17-949C3435D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1682996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Pääotsikon paikka</a:t>
            </a:r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id="{0E65CE11-B9C3-7C4E-9B4A-FD4224D24A85}"/>
              </a:ext>
            </a:extLst>
          </p:cNvPr>
          <p:cNvSpPr/>
          <p:nvPr userDrawn="1"/>
        </p:nvSpPr>
        <p:spPr>
          <a:xfrm rot="4091984">
            <a:off x="8330509" y="-405534"/>
            <a:ext cx="5332887" cy="4233195"/>
          </a:xfrm>
          <a:custGeom>
            <a:avLst/>
            <a:gdLst>
              <a:gd name="connsiteX0" fmla="*/ 0 w 2961709"/>
              <a:gd name="connsiteY0" fmla="*/ 2074156 h 2350976"/>
              <a:gd name="connsiteX1" fmla="*/ 693117 w 2961709"/>
              <a:gd name="connsiteY1" fmla="*/ 2350977 h 2350976"/>
              <a:gd name="connsiteX2" fmla="*/ 1579566 w 2961709"/>
              <a:gd name="connsiteY2" fmla="*/ 1578963 h 2350976"/>
              <a:gd name="connsiteX3" fmla="*/ 1419916 w 2961709"/>
              <a:gd name="connsiteY3" fmla="*/ 1294337 h 2350976"/>
              <a:gd name="connsiteX4" fmla="*/ 1326866 w 2961709"/>
              <a:gd name="connsiteY4" fmla="*/ 1391148 h 2350976"/>
              <a:gd name="connsiteX5" fmla="*/ 2135392 w 2961709"/>
              <a:gd name="connsiteY5" fmla="*/ 1837316 h 2350976"/>
              <a:gd name="connsiteX6" fmla="*/ 2961710 w 2961709"/>
              <a:gd name="connsiteY6" fmla="*/ 1067968 h 2350976"/>
              <a:gd name="connsiteX7" fmla="*/ 1858430 w 2961709"/>
              <a:gd name="connsiteY7" fmla="*/ 0 h 23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709" h="2350976">
                <a:moveTo>
                  <a:pt x="0" y="2074156"/>
                </a:moveTo>
                <a:cubicBezTo>
                  <a:pt x="0" y="2074156"/>
                  <a:pt x="271633" y="2350977"/>
                  <a:pt x="693117" y="2350977"/>
                </a:cubicBezTo>
                <a:cubicBezTo>
                  <a:pt x="1258553" y="2350977"/>
                  <a:pt x="1579566" y="1944884"/>
                  <a:pt x="1579566" y="1578963"/>
                </a:cubicBezTo>
                <a:cubicBezTo>
                  <a:pt x="1579566" y="1382199"/>
                  <a:pt x="1506210" y="1294337"/>
                  <a:pt x="1419916" y="1294337"/>
                </a:cubicBezTo>
                <a:cubicBezTo>
                  <a:pt x="1358358" y="1294337"/>
                  <a:pt x="1326866" y="1331938"/>
                  <a:pt x="1326866" y="1391148"/>
                </a:cubicBezTo>
                <a:cubicBezTo>
                  <a:pt x="1326866" y="1584770"/>
                  <a:pt x="1738264" y="1837316"/>
                  <a:pt x="2135392" y="1837316"/>
                </a:cubicBezTo>
                <a:cubicBezTo>
                  <a:pt x="2560491" y="1837316"/>
                  <a:pt x="2961710" y="1540886"/>
                  <a:pt x="2961710" y="1067968"/>
                </a:cubicBezTo>
                <a:cubicBezTo>
                  <a:pt x="2961710" y="352213"/>
                  <a:pt x="2278201" y="0"/>
                  <a:pt x="1858430" y="0"/>
                </a:cubicBezTo>
              </a:path>
            </a:pathLst>
          </a:cu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1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kalv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4080055-3615-714D-8F17-70C7123D2CC8}"/>
              </a:ext>
            </a:extLst>
          </p:cNvPr>
          <p:cNvSpPr/>
          <p:nvPr userDrawn="1"/>
        </p:nvSpPr>
        <p:spPr>
          <a:xfrm>
            <a:off x="10694504" y="6172200"/>
            <a:ext cx="149749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1A4B3B-F103-3540-AE53-CBAC000D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7" y="346398"/>
            <a:ext cx="3158987" cy="158370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2E21CCE-3837-BA49-8810-149A57E270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2120" y="4230190"/>
            <a:ext cx="5528807" cy="134448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Etunimi Sukunimi</a:t>
            </a:r>
            <a:br>
              <a:rPr lang="fi-FI" noProof="0" dirty="0"/>
            </a:br>
            <a:r>
              <a:rPr lang="fi-FI" noProof="0" dirty="0"/>
              <a:t>Titteli</a:t>
            </a:r>
            <a:br>
              <a:rPr lang="fi-FI" noProof="0" dirty="0"/>
            </a:br>
            <a:r>
              <a:rPr lang="fi-FI" noProof="0" dirty="0"/>
              <a:t>Päivämäärä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70469-45A2-134C-8E17-949C3435D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8870" y="1682996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Pääotsikon paikka</a:t>
            </a:r>
          </a:p>
        </p:txBody>
      </p:sp>
    </p:spTree>
    <p:extLst>
      <p:ext uri="{BB962C8B-B14F-4D97-AF65-F5344CB8AC3E}">
        <p14:creationId xmlns:p14="http://schemas.microsoft.com/office/powerpoint/2010/main" val="357268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4321-A800-AF4A-BCD3-04AEFE245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898" y="4968129"/>
            <a:ext cx="981449" cy="9403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000"/>
            </a:lvl1pPr>
          </a:lstStyle>
          <a:p>
            <a:r>
              <a:rPr lang="fi-FI" noProof="0"/>
              <a:t>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CA0628-C7CD-F444-92C9-8B4DA03655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2152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D882B1-8542-3346-B6B1-860DD60D4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9310" y="4392918"/>
            <a:ext cx="8597900" cy="2114550"/>
          </a:xfrm>
        </p:spPr>
        <p:txBody>
          <a:bodyPr anchor="ctr">
            <a:noAutofit/>
          </a:bodyPr>
          <a:lstStyle>
            <a:lvl1pPr marL="0" indent="0">
              <a:buNone/>
              <a:defRPr sz="5400" b="1"/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fi-FI" noProof="0"/>
              <a:t>Väliotsikon paikka</a:t>
            </a:r>
          </a:p>
        </p:txBody>
      </p:sp>
    </p:spTree>
    <p:extLst>
      <p:ext uri="{BB962C8B-B14F-4D97-AF65-F5344CB8AC3E}">
        <p14:creationId xmlns:p14="http://schemas.microsoft.com/office/powerpoint/2010/main" val="250712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11395075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197C3B0D-3B47-A04A-8D19-8D86007FB068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AB08F94-D5AC-7A4A-9A78-0C8867BC2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53529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583AF06-682A-F04E-B317-3B719A382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875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4FBB3A-37A6-2443-87DD-0983C2B3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5" name="Footer Placeholder 24">
            <a:extLst>
              <a:ext uri="{FF2B5EF4-FFF2-40B4-BE49-F238E27FC236}">
                <a16:creationId xmlns:a16="http://schemas.microsoft.com/office/drawing/2014/main" id="{B6A30CF4-9744-884F-860B-30EE989C7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16" name="Date Placeholder 9">
            <a:extLst>
              <a:ext uri="{FF2B5EF4-FFF2-40B4-BE49-F238E27FC236}">
                <a16:creationId xmlns:a16="http://schemas.microsoft.com/office/drawing/2014/main" id="{AAAE50B2-10A5-FD49-A36A-C436C90A2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060EF4D8-0A7C-FF4C-B017-428BBE8DA903}" type="datetime1">
              <a:rPr lang="fi-FI" smtClean="0"/>
              <a:pPr/>
              <a:t>4.2.2022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D414E1-5D04-1B4A-9D1A-570A96075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1014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78D7D6B-8119-4D40-9708-F87933B12A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80387" y="1320800"/>
            <a:ext cx="3611563" cy="4856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E1ECB8A-A3A3-1849-AAFB-639198336B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noProof="0" dirty="0"/>
              <a:t>Kalvon pääotsikko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92042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18DFF-4D0D-1247-BFE0-97329ED4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261313"/>
            <a:ext cx="11448760" cy="88991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1FAD6-04FF-C242-A545-B4EB261B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3" y="1320800"/>
            <a:ext cx="11448761" cy="4856164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6DB8B1B-CD52-E943-B54D-25DC86BBB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75" y="6451483"/>
            <a:ext cx="410593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8274E2C-0FA3-4B92-8FC0-994EB20F260F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8977E5D9-F903-424B-9188-093BFEA21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9515" y="6451483"/>
            <a:ext cx="41148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/>
              <a:t>Footerin teksti</a:t>
            </a:r>
            <a:endParaRPr lang="fi-FI" dirty="0"/>
          </a:p>
        </p:txBody>
      </p:sp>
      <p:sp>
        <p:nvSpPr>
          <p:cNvPr id="28" name="Date Placeholder 9">
            <a:extLst>
              <a:ext uri="{FF2B5EF4-FFF2-40B4-BE49-F238E27FC236}">
                <a16:creationId xmlns:a16="http://schemas.microsoft.com/office/drawing/2014/main" id="{5E94BE30-78AA-2E4D-B9EF-EFD8F17A5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9343" y="6451483"/>
            <a:ext cx="748297" cy="216000"/>
          </a:xfrm>
          <a:prstGeom prst="rect">
            <a:avLst/>
          </a:prstGeom>
        </p:spPr>
        <p:txBody>
          <a:bodyPr vert="horz" lIns="90000" tIns="45720" rIns="90000" bIns="45720" rtlCol="0" anchor="ctr"/>
          <a:lstStyle>
            <a:lvl1pPr algn="l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25826020-FF21-FC4A-8174-D4F11BA5EB3A}" type="datetime1">
              <a:rPr lang="fi-FI" smtClean="0"/>
              <a:pPr/>
              <a:t>4.2.2022</a:t>
            </a:fld>
            <a:endParaRPr lang="fi-FI" dirty="0"/>
          </a:p>
        </p:txBody>
      </p:sp>
      <p:grpSp>
        <p:nvGrpSpPr>
          <p:cNvPr id="4" name="Graphic 17">
            <a:extLst>
              <a:ext uri="{FF2B5EF4-FFF2-40B4-BE49-F238E27FC236}">
                <a16:creationId xmlns:a16="http://schemas.microsoft.com/office/drawing/2014/main" id="{233D3A39-9F92-6945-8F2D-9C338EFF03B7}"/>
              </a:ext>
            </a:extLst>
          </p:cNvPr>
          <p:cNvGrpSpPr/>
          <p:nvPr/>
        </p:nvGrpSpPr>
        <p:grpSpPr>
          <a:xfrm>
            <a:off x="10950826" y="6365622"/>
            <a:ext cx="840561" cy="291278"/>
            <a:chOff x="10950826" y="6365622"/>
            <a:chExt cx="840561" cy="291278"/>
          </a:xfrm>
        </p:grpSpPr>
        <p:sp>
          <p:nvSpPr>
            <p:cNvPr id="5" name="Graphic 17">
              <a:extLst>
                <a:ext uri="{FF2B5EF4-FFF2-40B4-BE49-F238E27FC236}">
                  <a16:creationId xmlns:a16="http://schemas.microsoft.com/office/drawing/2014/main" id="{BBFD2AD8-3C54-454C-8AEB-D08281857B6B}"/>
                </a:ext>
              </a:extLst>
            </p:cNvPr>
            <p:cNvSpPr/>
            <p:nvPr/>
          </p:nvSpPr>
          <p:spPr>
            <a:xfrm>
              <a:off x="10950826" y="6365622"/>
              <a:ext cx="838442" cy="137312"/>
            </a:xfrm>
            <a:custGeom>
              <a:avLst/>
              <a:gdLst>
                <a:gd name="connsiteX0" fmla="*/ 668921 w 838442"/>
                <a:gd name="connsiteY0" fmla="*/ 130805 h 137312"/>
                <a:gd name="connsiteX1" fmla="*/ 672675 w 838442"/>
                <a:gd name="connsiteY1" fmla="*/ 134555 h 137312"/>
                <a:gd name="connsiteX2" fmla="*/ 726790 w 838442"/>
                <a:gd name="connsiteY2" fmla="*/ 134555 h 137312"/>
                <a:gd name="connsiteX3" fmla="*/ 730876 w 838442"/>
                <a:gd name="connsiteY3" fmla="*/ 130805 h 137312"/>
                <a:gd name="connsiteX4" fmla="*/ 730876 w 838442"/>
                <a:gd name="connsiteY4" fmla="*/ 114372 h 137312"/>
                <a:gd name="connsiteX5" fmla="*/ 726790 w 838442"/>
                <a:gd name="connsiteY5" fmla="*/ 110291 h 137312"/>
                <a:gd name="connsiteX6" fmla="*/ 717734 w 838442"/>
                <a:gd name="connsiteY6" fmla="*/ 110291 h 137312"/>
                <a:gd name="connsiteX7" fmla="*/ 713648 w 838442"/>
                <a:gd name="connsiteY7" fmla="*/ 106541 h 137312"/>
                <a:gd name="connsiteX8" fmla="*/ 713648 w 838442"/>
                <a:gd name="connsiteY8" fmla="*/ 30440 h 137312"/>
                <a:gd name="connsiteX9" fmla="*/ 717734 w 838442"/>
                <a:gd name="connsiteY9" fmla="*/ 26690 h 137312"/>
                <a:gd name="connsiteX10" fmla="*/ 726790 w 838442"/>
                <a:gd name="connsiteY10" fmla="*/ 26690 h 137312"/>
                <a:gd name="connsiteX11" fmla="*/ 730876 w 838442"/>
                <a:gd name="connsiteY11" fmla="*/ 22610 h 137312"/>
                <a:gd name="connsiteX12" fmla="*/ 730876 w 838442"/>
                <a:gd name="connsiteY12" fmla="*/ 6176 h 137312"/>
                <a:gd name="connsiteX13" fmla="*/ 726790 w 838442"/>
                <a:gd name="connsiteY13" fmla="*/ 2426 h 137312"/>
                <a:gd name="connsiteX14" fmla="*/ 672675 w 838442"/>
                <a:gd name="connsiteY14" fmla="*/ 2426 h 137312"/>
                <a:gd name="connsiteX15" fmla="*/ 668921 w 838442"/>
                <a:gd name="connsiteY15" fmla="*/ 6176 h 137312"/>
                <a:gd name="connsiteX16" fmla="*/ 668921 w 838442"/>
                <a:gd name="connsiteY16" fmla="*/ 22610 h 137312"/>
                <a:gd name="connsiteX17" fmla="*/ 672675 w 838442"/>
                <a:gd name="connsiteY17" fmla="*/ 26690 h 137312"/>
                <a:gd name="connsiteX18" fmla="*/ 681731 w 838442"/>
                <a:gd name="connsiteY18" fmla="*/ 26690 h 137312"/>
                <a:gd name="connsiteX19" fmla="*/ 685818 w 838442"/>
                <a:gd name="connsiteY19" fmla="*/ 30440 h 137312"/>
                <a:gd name="connsiteX20" fmla="*/ 685818 w 838442"/>
                <a:gd name="connsiteY20" fmla="*/ 106541 h 137312"/>
                <a:gd name="connsiteX21" fmla="*/ 681731 w 838442"/>
                <a:gd name="connsiteY21" fmla="*/ 110291 h 137312"/>
                <a:gd name="connsiteX22" fmla="*/ 672675 w 838442"/>
                <a:gd name="connsiteY22" fmla="*/ 110291 h 137312"/>
                <a:gd name="connsiteX23" fmla="*/ 668921 w 838442"/>
                <a:gd name="connsiteY23" fmla="*/ 114372 h 137312"/>
                <a:gd name="connsiteX24" fmla="*/ 668921 w 838442"/>
                <a:gd name="connsiteY24" fmla="*/ 130805 h 137312"/>
                <a:gd name="connsiteX25" fmla="*/ 584988 w 838442"/>
                <a:gd name="connsiteY25" fmla="*/ 108416 h 137312"/>
                <a:gd name="connsiteX26" fmla="*/ 589295 w 838442"/>
                <a:gd name="connsiteY26" fmla="*/ 108416 h 137312"/>
                <a:gd name="connsiteX27" fmla="*/ 616021 w 838442"/>
                <a:gd name="connsiteY27" fmla="*/ 66506 h 137312"/>
                <a:gd name="connsiteX28" fmla="*/ 618230 w 838442"/>
                <a:gd name="connsiteY28" fmla="*/ 67167 h 137312"/>
                <a:gd name="connsiteX29" fmla="*/ 618230 w 838442"/>
                <a:gd name="connsiteY29" fmla="*/ 130474 h 137312"/>
                <a:gd name="connsiteX30" fmla="*/ 622316 w 838442"/>
                <a:gd name="connsiteY30" fmla="*/ 134555 h 137312"/>
                <a:gd name="connsiteX31" fmla="*/ 642857 w 838442"/>
                <a:gd name="connsiteY31" fmla="*/ 134555 h 137312"/>
                <a:gd name="connsiteX32" fmla="*/ 646943 w 838442"/>
                <a:gd name="connsiteY32" fmla="*/ 130474 h 137312"/>
                <a:gd name="connsiteX33" fmla="*/ 646943 w 838442"/>
                <a:gd name="connsiteY33" fmla="*/ 6287 h 137312"/>
                <a:gd name="connsiteX34" fmla="*/ 642857 w 838442"/>
                <a:gd name="connsiteY34" fmla="*/ 2537 h 137312"/>
                <a:gd name="connsiteX35" fmla="*/ 625739 w 838442"/>
                <a:gd name="connsiteY35" fmla="*/ 2537 h 137312"/>
                <a:gd name="connsiteX36" fmla="*/ 619886 w 838442"/>
                <a:gd name="connsiteY36" fmla="*/ 5956 h 137312"/>
                <a:gd name="connsiteX37" fmla="*/ 589074 w 838442"/>
                <a:gd name="connsiteY37" fmla="*/ 61873 h 137312"/>
                <a:gd name="connsiteX38" fmla="*/ 585319 w 838442"/>
                <a:gd name="connsiteY38" fmla="*/ 61873 h 137312"/>
                <a:gd name="connsiteX39" fmla="*/ 554176 w 838442"/>
                <a:gd name="connsiteY39" fmla="*/ 5956 h 137312"/>
                <a:gd name="connsiteX40" fmla="*/ 548544 w 838442"/>
                <a:gd name="connsiteY40" fmla="*/ 2537 h 137312"/>
                <a:gd name="connsiteX41" fmla="*/ 531426 w 838442"/>
                <a:gd name="connsiteY41" fmla="*/ 2537 h 137312"/>
                <a:gd name="connsiteX42" fmla="*/ 527340 w 838442"/>
                <a:gd name="connsiteY42" fmla="*/ 6287 h 137312"/>
                <a:gd name="connsiteX43" fmla="*/ 527340 w 838442"/>
                <a:gd name="connsiteY43" fmla="*/ 130474 h 137312"/>
                <a:gd name="connsiteX44" fmla="*/ 531426 w 838442"/>
                <a:gd name="connsiteY44" fmla="*/ 134555 h 137312"/>
                <a:gd name="connsiteX45" fmla="*/ 551967 w 838442"/>
                <a:gd name="connsiteY45" fmla="*/ 134555 h 137312"/>
                <a:gd name="connsiteX46" fmla="*/ 555722 w 838442"/>
                <a:gd name="connsiteY46" fmla="*/ 130474 h 137312"/>
                <a:gd name="connsiteX47" fmla="*/ 555722 w 838442"/>
                <a:gd name="connsiteY47" fmla="*/ 67167 h 137312"/>
                <a:gd name="connsiteX48" fmla="*/ 557931 w 838442"/>
                <a:gd name="connsiteY48" fmla="*/ 66506 h 137312"/>
                <a:gd name="connsiteX49" fmla="*/ 584988 w 838442"/>
                <a:gd name="connsiteY49" fmla="*/ 108416 h 137312"/>
                <a:gd name="connsiteX50" fmla="*/ 364555 w 838442"/>
                <a:gd name="connsiteY50" fmla="*/ 75439 h 137312"/>
                <a:gd name="connsiteX51" fmla="*/ 362677 w 838442"/>
                <a:gd name="connsiteY51" fmla="*/ 76101 h 137312"/>
                <a:gd name="connsiteX52" fmla="*/ 324687 w 838442"/>
                <a:gd name="connsiteY52" fmla="*/ 5956 h 137312"/>
                <a:gd name="connsiteX53" fmla="*/ 318833 w 838442"/>
                <a:gd name="connsiteY53" fmla="*/ 2537 h 137312"/>
                <a:gd name="connsiteX54" fmla="*/ 299838 w 838442"/>
                <a:gd name="connsiteY54" fmla="*/ 2537 h 137312"/>
                <a:gd name="connsiteX55" fmla="*/ 295752 w 838442"/>
                <a:gd name="connsiteY55" fmla="*/ 6287 h 137312"/>
                <a:gd name="connsiteX56" fmla="*/ 295752 w 838442"/>
                <a:gd name="connsiteY56" fmla="*/ 130474 h 137312"/>
                <a:gd name="connsiteX57" fmla="*/ 299838 w 838442"/>
                <a:gd name="connsiteY57" fmla="*/ 134555 h 137312"/>
                <a:gd name="connsiteX58" fmla="*/ 320379 w 838442"/>
                <a:gd name="connsiteY58" fmla="*/ 134555 h 137312"/>
                <a:gd name="connsiteX59" fmla="*/ 324466 w 838442"/>
                <a:gd name="connsiteY59" fmla="*/ 130474 h 137312"/>
                <a:gd name="connsiteX60" fmla="*/ 324466 w 838442"/>
                <a:gd name="connsiteY60" fmla="*/ 62756 h 137312"/>
                <a:gd name="connsiteX61" fmla="*/ 326674 w 838442"/>
                <a:gd name="connsiteY61" fmla="*/ 62094 h 137312"/>
                <a:gd name="connsiteX62" fmla="*/ 366432 w 838442"/>
                <a:gd name="connsiteY62" fmla="*/ 131026 h 137312"/>
                <a:gd name="connsiteX63" fmla="*/ 372285 w 838442"/>
                <a:gd name="connsiteY63" fmla="*/ 134445 h 137312"/>
                <a:gd name="connsiteX64" fmla="*/ 388740 w 838442"/>
                <a:gd name="connsiteY64" fmla="*/ 134445 h 137312"/>
                <a:gd name="connsiteX65" fmla="*/ 392827 w 838442"/>
                <a:gd name="connsiteY65" fmla="*/ 130364 h 137312"/>
                <a:gd name="connsiteX66" fmla="*/ 392827 w 838442"/>
                <a:gd name="connsiteY66" fmla="*/ 6287 h 137312"/>
                <a:gd name="connsiteX67" fmla="*/ 388740 w 838442"/>
                <a:gd name="connsiteY67" fmla="*/ 2537 h 137312"/>
                <a:gd name="connsiteX68" fmla="*/ 368530 w 838442"/>
                <a:gd name="connsiteY68" fmla="*/ 2537 h 137312"/>
                <a:gd name="connsiteX69" fmla="*/ 364444 w 838442"/>
                <a:gd name="connsiteY69" fmla="*/ 6287 h 137312"/>
                <a:gd name="connsiteX70" fmla="*/ 364444 w 838442"/>
                <a:gd name="connsiteY70" fmla="*/ 75439 h 137312"/>
                <a:gd name="connsiteX71" fmla="*/ 243294 w 838442"/>
                <a:gd name="connsiteY71" fmla="*/ 42241 h 137312"/>
                <a:gd name="connsiteX72" fmla="*/ 243294 w 838442"/>
                <a:gd name="connsiteY72" fmla="*/ 94740 h 137312"/>
                <a:gd name="connsiteX73" fmla="*/ 228716 w 838442"/>
                <a:gd name="connsiteY73" fmla="*/ 112387 h 137312"/>
                <a:gd name="connsiteX74" fmla="*/ 213807 w 838442"/>
                <a:gd name="connsiteY74" fmla="*/ 94740 h 137312"/>
                <a:gd name="connsiteX75" fmla="*/ 213807 w 838442"/>
                <a:gd name="connsiteY75" fmla="*/ 42241 h 137312"/>
                <a:gd name="connsiteX76" fmla="*/ 228716 w 838442"/>
                <a:gd name="connsiteY76" fmla="*/ 24815 h 137312"/>
                <a:gd name="connsiteX77" fmla="*/ 243294 w 838442"/>
                <a:gd name="connsiteY77" fmla="*/ 42241 h 137312"/>
                <a:gd name="connsiteX78" fmla="*/ 56986 w 838442"/>
                <a:gd name="connsiteY78" fmla="*/ 26690 h 137312"/>
                <a:gd name="connsiteX79" fmla="*/ 61072 w 838442"/>
                <a:gd name="connsiteY79" fmla="*/ 22941 h 137312"/>
                <a:gd name="connsiteX80" fmla="*/ 61072 w 838442"/>
                <a:gd name="connsiteY80" fmla="*/ 6507 h 137312"/>
                <a:gd name="connsiteX81" fmla="*/ 56986 w 838442"/>
                <a:gd name="connsiteY81" fmla="*/ 2426 h 137312"/>
                <a:gd name="connsiteX82" fmla="*/ 4086 w 838442"/>
                <a:gd name="connsiteY82" fmla="*/ 2426 h 137312"/>
                <a:gd name="connsiteX83" fmla="*/ 0 w 838442"/>
                <a:gd name="connsiteY83" fmla="*/ 6507 h 137312"/>
                <a:gd name="connsiteX84" fmla="*/ 0 w 838442"/>
                <a:gd name="connsiteY84" fmla="*/ 130695 h 137312"/>
                <a:gd name="connsiteX85" fmla="*/ 4086 w 838442"/>
                <a:gd name="connsiteY85" fmla="*/ 134776 h 137312"/>
                <a:gd name="connsiteX86" fmla="*/ 56986 w 838442"/>
                <a:gd name="connsiteY86" fmla="*/ 134776 h 137312"/>
                <a:gd name="connsiteX87" fmla="*/ 61072 w 838442"/>
                <a:gd name="connsiteY87" fmla="*/ 130695 h 137312"/>
                <a:gd name="connsiteX88" fmla="*/ 61072 w 838442"/>
                <a:gd name="connsiteY88" fmla="*/ 113931 h 137312"/>
                <a:gd name="connsiteX89" fmla="*/ 56986 w 838442"/>
                <a:gd name="connsiteY89" fmla="*/ 110181 h 137312"/>
                <a:gd name="connsiteX90" fmla="*/ 32137 w 838442"/>
                <a:gd name="connsiteY90" fmla="*/ 110181 h 137312"/>
                <a:gd name="connsiteX91" fmla="*/ 28051 w 838442"/>
                <a:gd name="connsiteY91" fmla="*/ 106100 h 137312"/>
                <a:gd name="connsiteX92" fmla="*/ 28051 w 838442"/>
                <a:gd name="connsiteY92" fmla="*/ 85255 h 137312"/>
                <a:gd name="connsiteX93" fmla="*/ 32137 w 838442"/>
                <a:gd name="connsiteY93" fmla="*/ 81505 h 137312"/>
                <a:gd name="connsiteX94" fmla="*/ 50139 w 838442"/>
                <a:gd name="connsiteY94" fmla="*/ 81505 h 137312"/>
                <a:gd name="connsiteX95" fmla="*/ 54225 w 838442"/>
                <a:gd name="connsiteY95" fmla="*/ 77424 h 137312"/>
                <a:gd name="connsiteX96" fmla="*/ 54225 w 838442"/>
                <a:gd name="connsiteY96" fmla="*/ 60991 h 137312"/>
                <a:gd name="connsiteX97" fmla="*/ 50139 w 838442"/>
                <a:gd name="connsiteY97" fmla="*/ 56910 h 137312"/>
                <a:gd name="connsiteX98" fmla="*/ 32137 w 838442"/>
                <a:gd name="connsiteY98" fmla="*/ 56910 h 137312"/>
                <a:gd name="connsiteX99" fmla="*/ 28051 w 838442"/>
                <a:gd name="connsiteY99" fmla="*/ 53160 h 137312"/>
                <a:gd name="connsiteX100" fmla="*/ 28051 w 838442"/>
                <a:gd name="connsiteY100" fmla="*/ 30440 h 137312"/>
                <a:gd name="connsiteX101" fmla="*/ 32137 w 838442"/>
                <a:gd name="connsiteY101" fmla="*/ 26360 h 137312"/>
                <a:gd name="connsiteX102" fmla="*/ 56986 w 838442"/>
                <a:gd name="connsiteY102" fmla="*/ 26360 h 137312"/>
                <a:gd name="connsiteX103" fmla="*/ 140587 w 838442"/>
                <a:gd name="connsiteY103" fmla="*/ 131026 h 137312"/>
                <a:gd name="connsiteX104" fmla="*/ 146440 w 838442"/>
                <a:gd name="connsiteY104" fmla="*/ 134445 h 137312"/>
                <a:gd name="connsiteX105" fmla="*/ 172614 w 838442"/>
                <a:gd name="connsiteY105" fmla="*/ 134445 h 137312"/>
                <a:gd name="connsiteX106" fmla="*/ 174491 w 838442"/>
                <a:gd name="connsiteY106" fmla="*/ 131026 h 137312"/>
                <a:gd name="connsiteX107" fmla="*/ 138710 w 838442"/>
                <a:gd name="connsiteY107" fmla="*/ 71138 h 137312"/>
                <a:gd name="connsiteX108" fmla="*/ 138710 w 838442"/>
                <a:gd name="connsiteY108" fmla="*/ 64300 h 137312"/>
                <a:gd name="connsiteX109" fmla="*/ 172945 w 838442"/>
                <a:gd name="connsiteY109" fmla="*/ 5956 h 137312"/>
                <a:gd name="connsiteX110" fmla="*/ 171068 w 838442"/>
                <a:gd name="connsiteY110" fmla="*/ 2537 h 137312"/>
                <a:gd name="connsiteX111" fmla="*/ 145225 w 838442"/>
                <a:gd name="connsiteY111" fmla="*/ 2537 h 137312"/>
                <a:gd name="connsiteX112" fmla="*/ 139372 w 838442"/>
                <a:gd name="connsiteY112" fmla="*/ 5956 h 137312"/>
                <a:gd name="connsiteX113" fmla="*/ 112978 w 838442"/>
                <a:gd name="connsiteY113" fmla="*/ 52168 h 137312"/>
                <a:gd name="connsiteX114" fmla="*/ 111100 w 838442"/>
                <a:gd name="connsiteY114" fmla="*/ 51506 h 137312"/>
                <a:gd name="connsiteX115" fmla="*/ 111100 w 838442"/>
                <a:gd name="connsiteY115" fmla="*/ 6176 h 137312"/>
                <a:gd name="connsiteX116" fmla="*/ 107345 w 838442"/>
                <a:gd name="connsiteY116" fmla="*/ 2426 h 137312"/>
                <a:gd name="connsiteX117" fmla="*/ 86804 w 838442"/>
                <a:gd name="connsiteY117" fmla="*/ 2426 h 137312"/>
                <a:gd name="connsiteX118" fmla="*/ 82718 w 838442"/>
                <a:gd name="connsiteY118" fmla="*/ 6176 h 137312"/>
                <a:gd name="connsiteX119" fmla="*/ 82718 w 838442"/>
                <a:gd name="connsiteY119" fmla="*/ 130364 h 137312"/>
                <a:gd name="connsiteX120" fmla="*/ 86804 w 838442"/>
                <a:gd name="connsiteY120" fmla="*/ 134445 h 137312"/>
                <a:gd name="connsiteX121" fmla="*/ 107345 w 838442"/>
                <a:gd name="connsiteY121" fmla="*/ 134445 h 137312"/>
                <a:gd name="connsiteX122" fmla="*/ 111100 w 838442"/>
                <a:gd name="connsiteY122" fmla="*/ 130364 h 137312"/>
                <a:gd name="connsiteX123" fmla="*/ 111100 w 838442"/>
                <a:gd name="connsiteY123" fmla="*/ 83490 h 137312"/>
                <a:gd name="connsiteX124" fmla="*/ 113309 w 838442"/>
                <a:gd name="connsiteY124" fmla="*/ 83159 h 137312"/>
                <a:gd name="connsiteX125" fmla="*/ 140587 w 838442"/>
                <a:gd name="connsiteY125" fmla="*/ 131026 h 137312"/>
                <a:gd name="connsiteX126" fmla="*/ 801667 w 838442"/>
                <a:gd name="connsiteY126" fmla="*/ 134445 h 137312"/>
                <a:gd name="connsiteX127" fmla="*/ 805753 w 838442"/>
                <a:gd name="connsiteY127" fmla="*/ 130364 h 137312"/>
                <a:gd name="connsiteX128" fmla="*/ 805753 w 838442"/>
                <a:gd name="connsiteY128" fmla="*/ 30330 h 137312"/>
                <a:gd name="connsiteX129" fmla="*/ 809839 w 838442"/>
                <a:gd name="connsiteY129" fmla="*/ 26580 h 137312"/>
                <a:gd name="connsiteX130" fmla="*/ 834356 w 838442"/>
                <a:gd name="connsiteY130" fmla="*/ 26580 h 137312"/>
                <a:gd name="connsiteX131" fmla="*/ 838442 w 838442"/>
                <a:gd name="connsiteY131" fmla="*/ 22499 h 137312"/>
                <a:gd name="connsiteX132" fmla="*/ 838442 w 838442"/>
                <a:gd name="connsiteY132" fmla="*/ 6066 h 137312"/>
                <a:gd name="connsiteX133" fmla="*/ 834356 w 838442"/>
                <a:gd name="connsiteY133" fmla="*/ 2316 h 137312"/>
                <a:gd name="connsiteX134" fmla="*/ 749209 w 838442"/>
                <a:gd name="connsiteY134" fmla="*/ 2316 h 137312"/>
                <a:gd name="connsiteX135" fmla="*/ 745454 w 838442"/>
                <a:gd name="connsiteY135" fmla="*/ 6066 h 137312"/>
                <a:gd name="connsiteX136" fmla="*/ 745454 w 838442"/>
                <a:gd name="connsiteY136" fmla="*/ 22499 h 137312"/>
                <a:gd name="connsiteX137" fmla="*/ 749209 w 838442"/>
                <a:gd name="connsiteY137" fmla="*/ 26580 h 137312"/>
                <a:gd name="connsiteX138" fmla="*/ 773726 w 838442"/>
                <a:gd name="connsiteY138" fmla="*/ 26580 h 137312"/>
                <a:gd name="connsiteX139" fmla="*/ 777812 w 838442"/>
                <a:gd name="connsiteY139" fmla="*/ 30330 h 137312"/>
                <a:gd name="connsiteX140" fmla="*/ 777812 w 838442"/>
                <a:gd name="connsiteY140" fmla="*/ 130364 h 137312"/>
                <a:gd name="connsiteX141" fmla="*/ 781567 w 838442"/>
                <a:gd name="connsiteY141" fmla="*/ 134445 h 137312"/>
                <a:gd name="connsiteX142" fmla="*/ 801667 w 838442"/>
                <a:gd name="connsiteY142" fmla="*/ 134445 h 137312"/>
                <a:gd name="connsiteX143" fmla="*/ 185425 w 838442"/>
                <a:gd name="connsiteY143" fmla="*/ 35403 h 137312"/>
                <a:gd name="connsiteX144" fmla="*/ 185425 w 838442"/>
                <a:gd name="connsiteY144" fmla="*/ 101578 h 137312"/>
                <a:gd name="connsiteX145" fmla="*/ 228606 w 838442"/>
                <a:gd name="connsiteY145" fmla="*/ 137312 h 137312"/>
                <a:gd name="connsiteX146" fmla="*/ 271566 w 838442"/>
                <a:gd name="connsiteY146" fmla="*/ 101578 h 137312"/>
                <a:gd name="connsiteX147" fmla="*/ 271566 w 838442"/>
                <a:gd name="connsiteY147" fmla="*/ 35403 h 137312"/>
                <a:gd name="connsiteX148" fmla="*/ 228606 w 838442"/>
                <a:gd name="connsiteY148" fmla="*/ 0 h 137312"/>
                <a:gd name="connsiteX149" fmla="*/ 185425 w 838442"/>
                <a:gd name="connsiteY149" fmla="*/ 35403 h 137312"/>
                <a:gd name="connsiteX150" fmla="*/ 474882 w 838442"/>
                <a:gd name="connsiteY150" fmla="*/ 42241 h 137312"/>
                <a:gd name="connsiteX151" fmla="*/ 474882 w 838442"/>
                <a:gd name="connsiteY151" fmla="*/ 94740 h 137312"/>
                <a:gd name="connsiteX152" fmla="*/ 460304 w 838442"/>
                <a:gd name="connsiteY152" fmla="*/ 112387 h 137312"/>
                <a:gd name="connsiteX153" fmla="*/ 445395 w 838442"/>
                <a:gd name="connsiteY153" fmla="*/ 94740 h 137312"/>
                <a:gd name="connsiteX154" fmla="*/ 445395 w 838442"/>
                <a:gd name="connsiteY154" fmla="*/ 42241 h 137312"/>
                <a:gd name="connsiteX155" fmla="*/ 460304 w 838442"/>
                <a:gd name="connsiteY155" fmla="*/ 24815 h 137312"/>
                <a:gd name="connsiteX156" fmla="*/ 474882 w 838442"/>
                <a:gd name="connsiteY156" fmla="*/ 42241 h 137312"/>
                <a:gd name="connsiteX157" fmla="*/ 417012 w 838442"/>
                <a:gd name="connsiteY157" fmla="*/ 35403 h 137312"/>
                <a:gd name="connsiteX158" fmla="*/ 417012 w 838442"/>
                <a:gd name="connsiteY158" fmla="*/ 101578 h 137312"/>
                <a:gd name="connsiteX159" fmla="*/ 460194 w 838442"/>
                <a:gd name="connsiteY159" fmla="*/ 137312 h 137312"/>
                <a:gd name="connsiteX160" fmla="*/ 503154 w 838442"/>
                <a:gd name="connsiteY160" fmla="*/ 101578 h 137312"/>
                <a:gd name="connsiteX161" fmla="*/ 503154 w 838442"/>
                <a:gd name="connsiteY161" fmla="*/ 35403 h 137312"/>
                <a:gd name="connsiteX162" fmla="*/ 460194 w 838442"/>
                <a:gd name="connsiteY162" fmla="*/ 0 h 137312"/>
                <a:gd name="connsiteX163" fmla="*/ 417012 w 838442"/>
                <a:gd name="connsiteY163" fmla="*/ 35403 h 13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838442" h="137312">
                  <a:moveTo>
                    <a:pt x="668921" y="130805"/>
                  </a:moveTo>
                  <a:cubicBezTo>
                    <a:pt x="668921" y="134555"/>
                    <a:pt x="672675" y="134555"/>
                    <a:pt x="672675" y="134555"/>
                  </a:cubicBezTo>
                  <a:lnTo>
                    <a:pt x="726790" y="134555"/>
                  </a:lnTo>
                  <a:cubicBezTo>
                    <a:pt x="730876" y="134555"/>
                    <a:pt x="730876" y="130805"/>
                    <a:pt x="730876" y="130805"/>
                  </a:cubicBezTo>
                  <a:lnTo>
                    <a:pt x="730876" y="114372"/>
                  </a:lnTo>
                  <a:cubicBezTo>
                    <a:pt x="730876" y="110291"/>
                    <a:pt x="726790" y="110291"/>
                    <a:pt x="726790" y="110291"/>
                  </a:cubicBezTo>
                  <a:lnTo>
                    <a:pt x="717734" y="110291"/>
                  </a:lnTo>
                  <a:cubicBezTo>
                    <a:pt x="713648" y="110291"/>
                    <a:pt x="713648" y="106541"/>
                    <a:pt x="713648" y="106541"/>
                  </a:cubicBezTo>
                  <a:lnTo>
                    <a:pt x="713648" y="30440"/>
                  </a:lnTo>
                  <a:cubicBezTo>
                    <a:pt x="713648" y="30440"/>
                    <a:pt x="713648" y="26690"/>
                    <a:pt x="717734" y="26690"/>
                  </a:cubicBezTo>
                  <a:lnTo>
                    <a:pt x="726790" y="26690"/>
                  </a:lnTo>
                  <a:cubicBezTo>
                    <a:pt x="726790" y="26690"/>
                    <a:pt x="730876" y="26690"/>
                    <a:pt x="730876" y="22610"/>
                  </a:cubicBezTo>
                  <a:lnTo>
                    <a:pt x="730876" y="6176"/>
                  </a:lnTo>
                  <a:cubicBezTo>
                    <a:pt x="730876" y="6176"/>
                    <a:pt x="730876" y="2426"/>
                    <a:pt x="726790" y="2426"/>
                  </a:cubicBezTo>
                  <a:lnTo>
                    <a:pt x="672675" y="2426"/>
                  </a:lnTo>
                  <a:cubicBezTo>
                    <a:pt x="672675" y="2426"/>
                    <a:pt x="668921" y="2426"/>
                    <a:pt x="668921" y="6176"/>
                  </a:cubicBezTo>
                  <a:lnTo>
                    <a:pt x="668921" y="22610"/>
                  </a:lnTo>
                  <a:cubicBezTo>
                    <a:pt x="668921" y="22610"/>
                    <a:pt x="668921" y="26690"/>
                    <a:pt x="672675" y="26690"/>
                  </a:cubicBezTo>
                  <a:lnTo>
                    <a:pt x="681731" y="26690"/>
                  </a:lnTo>
                  <a:cubicBezTo>
                    <a:pt x="681731" y="26690"/>
                    <a:pt x="685818" y="26690"/>
                    <a:pt x="685818" y="30440"/>
                  </a:cubicBezTo>
                  <a:lnTo>
                    <a:pt x="685818" y="106541"/>
                  </a:lnTo>
                  <a:cubicBezTo>
                    <a:pt x="685818" y="110291"/>
                    <a:pt x="681731" y="110291"/>
                    <a:pt x="681731" y="110291"/>
                  </a:cubicBezTo>
                  <a:lnTo>
                    <a:pt x="672675" y="110291"/>
                  </a:lnTo>
                  <a:cubicBezTo>
                    <a:pt x="668921" y="110291"/>
                    <a:pt x="668921" y="114372"/>
                    <a:pt x="668921" y="114372"/>
                  </a:cubicBezTo>
                  <a:lnTo>
                    <a:pt x="668921" y="130805"/>
                  </a:lnTo>
                  <a:close/>
                  <a:moveTo>
                    <a:pt x="584988" y="108416"/>
                  </a:moveTo>
                  <a:cubicBezTo>
                    <a:pt x="584988" y="108416"/>
                    <a:pt x="587197" y="111504"/>
                    <a:pt x="589295" y="108416"/>
                  </a:cubicBezTo>
                  <a:lnTo>
                    <a:pt x="616021" y="66506"/>
                  </a:lnTo>
                  <a:cubicBezTo>
                    <a:pt x="616021" y="66506"/>
                    <a:pt x="618230" y="63086"/>
                    <a:pt x="618230" y="67167"/>
                  </a:cubicBezTo>
                  <a:lnTo>
                    <a:pt x="618230" y="130474"/>
                  </a:lnTo>
                  <a:cubicBezTo>
                    <a:pt x="618230" y="130474"/>
                    <a:pt x="618230" y="134555"/>
                    <a:pt x="622316" y="134555"/>
                  </a:cubicBezTo>
                  <a:lnTo>
                    <a:pt x="642857" y="134555"/>
                  </a:lnTo>
                  <a:cubicBezTo>
                    <a:pt x="642857" y="134555"/>
                    <a:pt x="646943" y="134555"/>
                    <a:pt x="646943" y="130474"/>
                  </a:cubicBezTo>
                  <a:lnTo>
                    <a:pt x="646943" y="6287"/>
                  </a:lnTo>
                  <a:cubicBezTo>
                    <a:pt x="646943" y="6287"/>
                    <a:pt x="646943" y="2537"/>
                    <a:pt x="642857" y="2537"/>
                  </a:cubicBezTo>
                  <a:lnTo>
                    <a:pt x="625739" y="2537"/>
                  </a:lnTo>
                  <a:cubicBezTo>
                    <a:pt x="625739" y="2537"/>
                    <a:pt x="621653" y="2537"/>
                    <a:pt x="619886" y="5956"/>
                  </a:cubicBezTo>
                  <a:lnTo>
                    <a:pt x="589074" y="61873"/>
                  </a:lnTo>
                  <a:cubicBezTo>
                    <a:pt x="589074" y="61873"/>
                    <a:pt x="587197" y="65292"/>
                    <a:pt x="585319" y="61873"/>
                  </a:cubicBezTo>
                  <a:lnTo>
                    <a:pt x="554176" y="5956"/>
                  </a:lnTo>
                  <a:cubicBezTo>
                    <a:pt x="554176" y="5956"/>
                    <a:pt x="552298" y="2537"/>
                    <a:pt x="548544" y="2537"/>
                  </a:cubicBezTo>
                  <a:lnTo>
                    <a:pt x="531426" y="2537"/>
                  </a:lnTo>
                  <a:cubicBezTo>
                    <a:pt x="531426" y="2537"/>
                    <a:pt x="527340" y="2537"/>
                    <a:pt x="527340" y="6287"/>
                  </a:cubicBezTo>
                  <a:lnTo>
                    <a:pt x="527340" y="130474"/>
                  </a:lnTo>
                  <a:cubicBezTo>
                    <a:pt x="527340" y="130474"/>
                    <a:pt x="527340" y="134555"/>
                    <a:pt x="531426" y="134555"/>
                  </a:cubicBezTo>
                  <a:lnTo>
                    <a:pt x="551967" y="134555"/>
                  </a:lnTo>
                  <a:cubicBezTo>
                    <a:pt x="551967" y="134555"/>
                    <a:pt x="555722" y="134555"/>
                    <a:pt x="555722" y="130474"/>
                  </a:cubicBezTo>
                  <a:lnTo>
                    <a:pt x="555722" y="67167"/>
                  </a:lnTo>
                  <a:cubicBezTo>
                    <a:pt x="555722" y="67167"/>
                    <a:pt x="555722" y="63086"/>
                    <a:pt x="557931" y="66506"/>
                  </a:cubicBezTo>
                  <a:lnTo>
                    <a:pt x="584988" y="108416"/>
                  </a:lnTo>
                  <a:close/>
                  <a:moveTo>
                    <a:pt x="364555" y="75439"/>
                  </a:moveTo>
                  <a:cubicBezTo>
                    <a:pt x="364555" y="75439"/>
                    <a:pt x="364555" y="79520"/>
                    <a:pt x="362677" y="76101"/>
                  </a:cubicBezTo>
                  <a:lnTo>
                    <a:pt x="324687" y="5956"/>
                  </a:lnTo>
                  <a:cubicBezTo>
                    <a:pt x="324687" y="5956"/>
                    <a:pt x="322809" y="2537"/>
                    <a:pt x="318833" y="2537"/>
                  </a:cubicBezTo>
                  <a:lnTo>
                    <a:pt x="299838" y="2537"/>
                  </a:lnTo>
                  <a:cubicBezTo>
                    <a:pt x="299838" y="2537"/>
                    <a:pt x="295752" y="2537"/>
                    <a:pt x="295752" y="6287"/>
                  </a:cubicBezTo>
                  <a:lnTo>
                    <a:pt x="295752" y="130474"/>
                  </a:lnTo>
                  <a:cubicBezTo>
                    <a:pt x="295752" y="130474"/>
                    <a:pt x="295752" y="134555"/>
                    <a:pt x="299838" y="134555"/>
                  </a:cubicBezTo>
                  <a:lnTo>
                    <a:pt x="320379" y="134555"/>
                  </a:lnTo>
                  <a:cubicBezTo>
                    <a:pt x="320379" y="134555"/>
                    <a:pt x="324466" y="134555"/>
                    <a:pt x="324466" y="130474"/>
                  </a:cubicBezTo>
                  <a:lnTo>
                    <a:pt x="324466" y="62756"/>
                  </a:lnTo>
                  <a:cubicBezTo>
                    <a:pt x="324466" y="62756"/>
                    <a:pt x="324466" y="58675"/>
                    <a:pt x="326674" y="62094"/>
                  </a:cubicBezTo>
                  <a:lnTo>
                    <a:pt x="366432" y="131026"/>
                  </a:lnTo>
                  <a:cubicBezTo>
                    <a:pt x="366432" y="131026"/>
                    <a:pt x="368641" y="134445"/>
                    <a:pt x="372285" y="134445"/>
                  </a:cubicBezTo>
                  <a:lnTo>
                    <a:pt x="388740" y="134445"/>
                  </a:lnTo>
                  <a:cubicBezTo>
                    <a:pt x="388740" y="134445"/>
                    <a:pt x="392827" y="134445"/>
                    <a:pt x="392827" y="130364"/>
                  </a:cubicBezTo>
                  <a:lnTo>
                    <a:pt x="392827" y="6287"/>
                  </a:lnTo>
                  <a:cubicBezTo>
                    <a:pt x="392827" y="6287"/>
                    <a:pt x="392827" y="2537"/>
                    <a:pt x="388740" y="2537"/>
                  </a:cubicBezTo>
                  <a:lnTo>
                    <a:pt x="368530" y="2537"/>
                  </a:lnTo>
                  <a:cubicBezTo>
                    <a:pt x="368530" y="2537"/>
                    <a:pt x="364444" y="2537"/>
                    <a:pt x="364444" y="6287"/>
                  </a:cubicBezTo>
                  <a:lnTo>
                    <a:pt x="364444" y="75439"/>
                  </a:lnTo>
                  <a:close/>
                  <a:moveTo>
                    <a:pt x="243294" y="42241"/>
                  </a:moveTo>
                  <a:lnTo>
                    <a:pt x="243294" y="94740"/>
                  </a:lnTo>
                  <a:cubicBezTo>
                    <a:pt x="243294" y="104666"/>
                    <a:pt x="239208" y="111835"/>
                    <a:pt x="228716" y="112387"/>
                  </a:cubicBezTo>
                  <a:cubicBezTo>
                    <a:pt x="217783" y="111725"/>
                    <a:pt x="213807" y="104887"/>
                    <a:pt x="213807" y="94740"/>
                  </a:cubicBezTo>
                  <a:lnTo>
                    <a:pt x="213807" y="42241"/>
                  </a:lnTo>
                  <a:cubicBezTo>
                    <a:pt x="213807" y="31984"/>
                    <a:pt x="217893" y="24815"/>
                    <a:pt x="228716" y="24815"/>
                  </a:cubicBezTo>
                  <a:cubicBezTo>
                    <a:pt x="239208" y="24926"/>
                    <a:pt x="243294" y="32315"/>
                    <a:pt x="243294" y="42241"/>
                  </a:cubicBezTo>
                  <a:moveTo>
                    <a:pt x="56986" y="26690"/>
                  </a:moveTo>
                  <a:cubicBezTo>
                    <a:pt x="56986" y="26690"/>
                    <a:pt x="61072" y="26690"/>
                    <a:pt x="61072" y="22941"/>
                  </a:cubicBezTo>
                  <a:lnTo>
                    <a:pt x="61072" y="6507"/>
                  </a:lnTo>
                  <a:cubicBezTo>
                    <a:pt x="61072" y="6507"/>
                    <a:pt x="61072" y="2426"/>
                    <a:pt x="56986" y="2426"/>
                  </a:cubicBezTo>
                  <a:lnTo>
                    <a:pt x="4086" y="2426"/>
                  </a:lnTo>
                  <a:cubicBezTo>
                    <a:pt x="4086" y="2426"/>
                    <a:pt x="0" y="2426"/>
                    <a:pt x="0" y="6507"/>
                  </a:cubicBezTo>
                  <a:lnTo>
                    <a:pt x="0" y="130695"/>
                  </a:lnTo>
                  <a:cubicBezTo>
                    <a:pt x="0" y="130695"/>
                    <a:pt x="0" y="134776"/>
                    <a:pt x="4086" y="134776"/>
                  </a:cubicBezTo>
                  <a:lnTo>
                    <a:pt x="56986" y="134776"/>
                  </a:lnTo>
                  <a:cubicBezTo>
                    <a:pt x="56986" y="134776"/>
                    <a:pt x="61072" y="134776"/>
                    <a:pt x="61072" y="130695"/>
                  </a:cubicBezTo>
                  <a:lnTo>
                    <a:pt x="61072" y="113931"/>
                  </a:lnTo>
                  <a:cubicBezTo>
                    <a:pt x="61072" y="113931"/>
                    <a:pt x="61072" y="110181"/>
                    <a:pt x="56986" y="110181"/>
                  </a:cubicBezTo>
                  <a:lnTo>
                    <a:pt x="32137" y="110181"/>
                  </a:lnTo>
                  <a:cubicBezTo>
                    <a:pt x="32137" y="110181"/>
                    <a:pt x="28051" y="110181"/>
                    <a:pt x="28051" y="106100"/>
                  </a:cubicBezTo>
                  <a:lnTo>
                    <a:pt x="28051" y="85255"/>
                  </a:lnTo>
                  <a:cubicBezTo>
                    <a:pt x="28051" y="85255"/>
                    <a:pt x="28051" y="81505"/>
                    <a:pt x="32137" y="81505"/>
                  </a:cubicBezTo>
                  <a:lnTo>
                    <a:pt x="50139" y="81505"/>
                  </a:lnTo>
                  <a:cubicBezTo>
                    <a:pt x="50139" y="81505"/>
                    <a:pt x="54225" y="81505"/>
                    <a:pt x="54225" y="77424"/>
                  </a:cubicBezTo>
                  <a:lnTo>
                    <a:pt x="54225" y="60991"/>
                  </a:lnTo>
                  <a:cubicBezTo>
                    <a:pt x="54225" y="60991"/>
                    <a:pt x="54225" y="56910"/>
                    <a:pt x="50139" y="56910"/>
                  </a:cubicBezTo>
                  <a:lnTo>
                    <a:pt x="32137" y="56910"/>
                  </a:lnTo>
                  <a:cubicBezTo>
                    <a:pt x="32137" y="56910"/>
                    <a:pt x="28051" y="56910"/>
                    <a:pt x="28051" y="53160"/>
                  </a:cubicBezTo>
                  <a:lnTo>
                    <a:pt x="28051" y="30440"/>
                  </a:lnTo>
                  <a:cubicBezTo>
                    <a:pt x="28051" y="30440"/>
                    <a:pt x="28051" y="26360"/>
                    <a:pt x="32137" y="26360"/>
                  </a:cubicBezTo>
                  <a:lnTo>
                    <a:pt x="56986" y="26360"/>
                  </a:lnTo>
                  <a:close/>
                  <a:moveTo>
                    <a:pt x="140587" y="131026"/>
                  </a:moveTo>
                  <a:cubicBezTo>
                    <a:pt x="140587" y="131026"/>
                    <a:pt x="142465" y="134445"/>
                    <a:pt x="146440" y="134445"/>
                  </a:cubicBezTo>
                  <a:lnTo>
                    <a:pt x="172614" y="134445"/>
                  </a:lnTo>
                  <a:cubicBezTo>
                    <a:pt x="172614" y="134445"/>
                    <a:pt x="176700" y="134445"/>
                    <a:pt x="174491" y="131026"/>
                  </a:cubicBezTo>
                  <a:lnTo>
                    <a:pt x="138710" y="71138"/>
                  </a:lnTo>
                  <a:cubicBezTo>
                    <a:pt x="138710" y="71138"/>
                    <a:pt x="136832" y="67719"/>
                    <a:pt x="138710" y="64300"/>
                  </a:cubicBezTo>
                  <a:lnTo>
                    <a:pt x="172945" y="5956"/>
                  </a:lnTo>
                  <a:cubicBezTo>
                    <a:pt x="172945" y="5956"/>
                    <a:pt x="175154" y="2537"/>
                    <a:pt x="171068" y="2537"/>
                  </a:cubicBezTo>
                  <a:lnTo>
                    <a:pt x="145225" y="2537"/>
                  </a:lnTo>
                  <a:cubicBezTo>
                    <a:pt x="145225" y="2537"/>
                    <a:pt x="141139" y="2537"/>
                    <a:pt x="139372" y="5956"/>
                  </a:cubicBezTo>
                  <a:lnTo>
                    <a:pt x="112978" y="52168"/>
                  </a:lnTo>
                  <a:cubicBezTo>
                    <a:pt x="112978" y="52168"/>
                    <a:pt x="111100" y="55587"/>
                    <a:pt x="111100" y="51506"/>
                  </a:cubicBezTo>
                  <a:lnTo>
                    <a:pt x="111100" y="6176"/>
                  </a:lnTo>
                  <a:cubicBezTo>
                    <a:pt x="111100" y="6176"/>
                    <a:pt x="111100" y="2426"/>
                    <a:pt x="107345" y="2426"/>
                  </a:cubicBezTo>
                  <a:lnTo>
                    <a:pt x="86804" y="2426"/>
                  </a:lnTo>
                  <a:cubicBezTo>
                    <a:pt x="86804" y="2426"/>
                    <a:pt x="82718" y="2426"/>
                    <a:pt x="82718" y="6176"/>
                  </a:cubicBezTo>
                  <a:lnTo>
                    <a:pt x="82718" y="130364"/>
                  </a:lnTo>
                  <a:cubicBezTo>
                    <a:pt x="82718" y="130364"/>
                    <a:pt x="82718" y="134445"/>
                    <a:pt x="86804" y="134445"/>
                  </a:cubicBezTo>
                  <a:lnTo>
                    <a:pt x="107345" y="134445"/>
                  </a:lnTo>
                  <a:cubicBezTo>
                    <a:pt x="107345" y="134445"/>
                    <a:pt x="111100" y="134445"/>
                    <a:pt x="111100" y="130364"/>
                  </a:cubicBezTo>
                  <a:lnTo>
                    <a:pt x="111100" y="83490"/>
                  </a:lnTo>
                  <a:cubicBezTo>
                    <a:pt x="111100" y="83490"/>
                    <a:pt x="111100" y="79740"/>
                    <a:pt x="113309" y="83159"/>
                  </a:cubicBezTo>
                  <a:lnTo>
                    <a:pt x="140587" y="131026"/>
                  </a:lnTo>
                  <a:close/>
                  <a:moveTo>
                    <a:pt x="801667" y="134445"/>
                  </a:moveTo>
                  <a:cubicBezTo>
                    <a:pt x="801667" y="134445"/>
                    <a:pt x="805753" y="134445"/>
                    <a:pt x="805753" y="130364"/>
                  </a:cubicBezTo>
                  <a:lnTo>
                    <a:pt x="805753" y="30330"/>
                  </a:lnTo>
                  <a:cubicBezTo>
                    <a:pt x="805753" y="30330"/>
                    <a:pt x="805753" y="26580"/>
                    <a:pt x="809839" y="26580"/>
                  </a:cubicBezTo>
                  <a:lnTo>
                    <a:pt x="834356" y="26580"/>
                  </a:lnTo>
                  <a:cubicBezTo>
                    <a:pt x="834356" y="26580"/>
                    <a:pt x="838442" y="26580"/>
                    <a:pt x="838442" y="22499"/>
                  </a:cubicBezTo>
                  <a:lnTo>
                    <a:pt x="838442" y="6066"/>
                  </a:lnTo>
                  <a:cubicBezTo>
                    <a:pt x="838442" y="6066"/>
                    <a:pt x="838442" y="2316"/>
                    <a:pt x="834356" y="2316"/>
                  </a:cubicBezTo>
                  <a:lnTo>
                    <a:pt x="749209" y="2316"/>
                  </a:lnTo>
                  <a:cubicBezTo>
                    <a:pt x="749209" y="2316"/>
                    <a:pt x="745454" y="2316"/>
                    <a:pt x="745454" y="6066"/>
                  </a:cubicBezTo>
                  <a:lnTo>
                    <a:pt x="745454" y="22499"/>
                  </a:lnTo>
                  <a:cubicBezTo>
                    <a:pt x="745454" y="22499"/>
                    <a:pt x="745454" y="26580"/>
                    <a:pt x="749209" y="26580"/>
                  </a:cubicBezTo>
                  <a:lnTo>
                    <a:pt x="773726" y="26580"/>
                  </a:lnTo>
                  <a:cubicBezTo>
                    <a:pt x="773726" y="26580"/>
                    <a:pt x="777812" y="26580"/>
                    <a:pt x="777812" y="30330"/>
                  </a:cubicBezTo>
                  <a:lnTo>
                    <a:pt x="777812" y="130364"/>
                  </a:lnTo>
                  <a:cubicBezTo>
                    <a:pt x="777812" y="130364"/>
                    <a:pt x="777812" y="134445"/>
                    <a:pt x="781567" y="134445"/>
                  </a:cubicBezTo>
                  <a:lnTo>
                    <a:pt x="801667" y="134445"/>
                  </a:lnTo>
                  <a:close/>
                  <a:moveTo>
                    <a:pt x="185425" y="35403"/>
                  </a:moveTo>
                  <a:lnTo>
                    <a:pt x="185425" y="101578"/>
                  </a:lnTo>
                  <a:cubicBezTo>
                    <a:pt x="185425" y="124519"/>
                    <a:pt x="206297" y="137312"/>
                    <a:pt x="228606" y="137312"/>
                  </a:cubicBezTo>
                  <a:cubicBezTo>
                    <a:pt x="249147" y="137312"/>
                    <a:pt x="271566" y="124629"/>
                    <a:pt x="271566" y="101578"/>
                  </a:cubicBezTo>
                  <a:lnTo>
                    <a:pt x="271566" y="35403"/>
                  </a:lnTo>
                  <a:cubicBezTo>
                    <a:pt x="271566" y="11139"/>
                    <a:pt x="249147" y="0"/>
                    <a:pt x="228606" y="0"/>
                  </a:cubicBezTo>
                  <a:cubicBezTo>
                    <a:pt x="207844" y="0"/>
                    <a:pt x="185425" y="12463"/>
                    <a:pt x="185425" y="35403"/>
                  </a:cubicBezTo>
                  <a:moveTo>
                    <a:pt x="474882" y="42241"/>
                  </a:moveTo>
                  <a:lnTo>
                    <a:pt x="474882" y="94740"/>
                  </a:lnTo>
                  <a:cubicBezTo>
                    <a:pt x="474882" y="104666"/>
                    <a:pt x="470795" y="111835"/>
                    <a:pt x="460304" y="112387"/>
                  </a:cubicBezTo>
                  <a:cubicBezTo>
                    <a:pt x="449371" y="111725"/>
                    <a:pt x="445395" y="104887"/>
                    <a:pt x="445395" y="94740"/>
                  </a:cubicBezTo>
                  <a:lnTo>
                    <a:pt x="445395" y="42241"/>
                  </a:lnTo>
                  <a:cubicBezTo>
                    <a:pt x="445395" y="31984"/>
                    <a:pt x="449481" y="24815"/>
                    <a:pt x="460304" y="24815"/>
                  </a:cubicBezTo>
                  <a:cubicBezTo>
                    <a:pt x="470906" y="24926"/>
                    <a:pt x="474882" y="32315"/>
                    <a:pt x="474882" y="42241"/>
                  </a:cubicBezTo>
                  <a:moveTo>
                    <a:pt x="417012" y="35403"/>
                  </a:moveTo>
                  <a:lnTo>
                    <a:pt x="417012" y="101578"/>
                  </a:lnTo>
                  <a:cubicBezTo>
                    <a:pt x="417012" y="124519"/>
                    <a:pt x="437885" y="137312"/>
                    <a:pt x="460194" y="137312"/>
                  </a:cubicBezTo>
                  <a:cubicBezTo>
                    <a:pt x="480735" y="137312"/>
                    <a:pt x="503154" y="124629"/>
                    <a:pt x="503154" y="101578"/>
                  </a:cubicBezTo>
                  <a:lnTo>
                    <a:pt x="503154" y="35403"/>
                  </a:lnTo>
                  <a:cubicBezTo>
                    <a:pt x="503154" y="11139"/>
                    <a:pt x="480735" y="0"/>
                    <a:pt x="460194" y="0"/>
                  </a:cubicBezTo>
                  <a:cubicBezTo>
                    <a:pt x="439431" y="0"/>
                    <a:pt x="417012" y="12463"/>
                    <a:pt x="417012" y="35403"/>
                  </a:cubicBezTo>
                </a:path>
              </a:pathLst>
            </a:custGeom>
            <a:solidFill>
              <a:srgbClr val="FFFFFF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" name="Graphic 17">
              <a:extLst>
                <a:ext uri="{FF2B5EF4-FFF2-40B4-BE49-F238E27FC236}">
                  <a16:creationId xmlns:a16="http://schemas.microsoft.com/office/drawing/2014/main" id="{3914383D-5E09-0646-9ACC-B7469D68F03B}"/>
                </a:ext>
              </a:extLst>
            </p:cNvPr>
            <p:cNvSpPr/>
            <p:nvPr/>
          </p:nvSpPr>
          <p:spPr>
            <a:xfrm>
              <a:off x="11478165" y="6524552"/>
              <a:ext cx="313222" cy="132349"/>
            </a:xfrm>
            <a:custGeom>
              <a:avLst/>
              <a:gdLst>
                <a:gd name="connsiteX0" fmla="*/ 30591 w 313222"/>
                <a:gd name="connsiteY0" fmla="*/ 64079 h 132349"/>
                <a:gd name="connsiteX1" fmla="*/ 28714 w 313222"/>
                <a:gd name="connsiteY1" fmla="*/ 64741 h 132349"/>
                <a:gd name="connsiteX2" fmla="*/ 28714 w 313222"/>
                <a:gd name="connsiteY2" fmla="*/ 128379 h 132349"/>
                <a:gd name="connsiteX3" fmla="*/ 24628 w 313222"/>
                <a:gd name="connsiteY3" fmla="*/ 132129 h 132349"/>
                <a:gd name="connsiteX4" fmla="*/ 4086 w 313222"/>
                <a:gd name="connsiteY4" fmla="*/ 132129 h 132349"/>
                <a:gd name="connsiteX5" fmla="*/ 0 w 313222"/>
                <a:gd name="connsiteY5" fmla="*/ 128379 h 132349"/>
                <a:gd name="connsiteX6" fmla="*/ 0 w 313222"/>
                <a:gd name="connsiteY6" fmla="*/ 4081 h 132349"/>
                <a:gd name="connsiteX7" fmla="*/ 4086 w 313222"/>
                <a:gd name="connsiteY7" fmla="*/ 0 h 132349"/>
                <a:gd name="connsiteX8" fmla="*/ 21204 w 313222"/>
                <a:gd name="connsiteY8" fmla="*/ 0 h 132349"/>
                <a:gd name="connsiteX9" fmla="*/ 27057 w 313222"/>
                <a:gd name="connsiteY9" fmla="*/ 3419 h 132349"/>
                <a:gd name="connsiteX10" fmla="*/ 57869 w 313222"/>
                <a:gd name="connsiteY10" fmla="*/ 59667 h 132349"/>
                <a:gd name="connsiteX11" fmla="*/ 61624 w 313222"/>
                <a:gd name="connsiteY11" fmla="*/ 59667 h 132349"/>
                <a:gd name="connsiteX12" fmla="*/ 92436 w 313222"/>
                <a:gd name="connsiteY12" fmla="*/ 3419 h 132349"/>
                <a:gd name="connsiteX13" fmla="*/ 98289 w 313222"/>
                <a:gd name="connsiteY13" fmla="*/ 0 h 132349"/>
                <a:gd name="connsiteX14" fmla="*/ 115407 w 313222"/>
                <a:gd name="connsiteY14" fmla="*/ 0 h 132349"/>
                <a:gd name="connsiteX15" fmla="*/ 119494 w 313222"/>
                <a:gd name="connsiteY15" fmla="*/ 4081 h 132349"/>
                <a:gd name="connsiteX16" fmla="*/ 119494 w 313222"/>
                <a:gd name="connsiteY16" fmla="*/ 128268 h 132349"/>
                <a:gd name="connsiteX17" fmla="*/ 115407 w 313222"/>
                <a:gd name="connsiteY17" fmla="*/ 132018 h 132349"/>
                <a:gd name="connsiteX18" fmla="*/ 94976 w 313222"/>
                <a:gd name="connsiteY18" fmla="*/ 132018 h 132349"/>
                <a:gd name="connsiteX19" fmla="*/ 91221 w 313222"/>
                <a:gd name="connsiteY19" fmla="*/ 128268 h 132349"/>
                <a:gd name="connsiteX20" fmla="*/ 91221 w 313222"/>
                <a:gd name="connsiteY20" fmla="*/ 64631 h 132349"/>
                <a:gd name="connsiteX21" fmla="*/ 89013 w 313222"/>
                <a:gd name="connsiteY21" fmla="*/ 63969 h 132349"/>
                <a:gd name="connsiteX22" fmla="*/ 61955 w 313222"/>
                <a:gd name="connsiteY22" fmla="*/ 105879 h 132349"/>
                <a:gd name="connsiteX23" fmla="*/ 57648 w 313222"/>
                <a:gd name="connsiteY23" fmla="*/ 105879 h 132349"/>
                <a:gd name="connsiteX24" fmla="*/ 30591 w 313222"/>
                <a:gd name="connsiteY24" fmla="*/ 64079 h 132349"/>
                <a:gd name="connsiteX25" fmla="*/ 203205 w 313222"/>
                <a:gd name="connsiteY25" fmla="*/ 24264 h 132349"/>
                <a:gd name="connsiteX26" fmla="*/ 177694 w 313222"/>
                <a:gd name="connsiteY26" fmla="*/ 24264 h 132349"/>
                <a:gd name="connsiteX27" fmla="*/ 173608 w 313222"/>
                <a:gd name="connsiteY27" fmla="*/ 28345 h 132349"/>
                <a:gd name="connsiteX28" fmla="*/ 173608 w 313222"/>
                <a:gd name="connsiteY28" fmla="*/ 51065 h 132349"/>
                <a:gd name="connsiteX29" fmla="*/ 177694 w 313222"/>
                <a:gd name="connsiteY29" fmla="*/ 54815 h 132349"/>
                <a:gd name="connsiteX30" fmla="*/ 196027 w 313222"/>
                <a:gd name="connsiteY30" fmla="*/ 54815 h 132349"/>
                <a:gd name="connsiteX31" fmla="*/ 200113 w 313222"/>
                <a:gd name="connsiteY31" fmla="*/ 58895 h 132349"/>
                <a:gd name="connsiteX32" fmla="*/ 200113 w 313222"/>
                <a:gd name="connsiteY32" fmla="*/ 75329 h 132349"/>
                <a:gd name="connsiteX33" fmla="*/ 196027 w 313222"/>
                <a:gd name="connsiteY33" fmla="*/ 79410 h 132349"/>
                <a:gd name="connsiteX34" fmla="*/ 177694 w 313222"/>
                <a:gd name="connsiteY34" fmla="*/ 79410 h 132349"/>
                <a:gd name="connsiteX35" fmla="*/ 173608 w 313222"/>
                <a:gd name="connsiteY35" fmla="*/ 83159 h 132349"/>
                <a:gd name="connsiteX36" fmla="*/ 173608 w 313222"/>
                <a:gd name="connsiteY36" fmla="*/ 103784 h 132349"/>
                <a:gd name="connsiteX37" fmla="*/ 177694 w 313222"/>
                <a:gd name="connsiteY37" fmla="*/ 107865 h 132349"/>
                <a:gd name="connsiteX38" fmla="*/ 203205 w 313222"/>
                <a:gd name="connsiteY38" fmla="*/ 107865 h 132349"/>
                <a:gd name="connsiteX39" fmla="*/ 206960 w 313222"/>
                <a:gd name="connsiteY39" fmla="*/ 111615 h 132349"/>
                <a:gd name="connsiteX40" fmla="*/ 206960 w 313222"/>
                <a:gd name="connsiteY40" fmla="*/ 128379 h 132349"/>
                <a:gd name="connsiteX41" fmla="*/ 203205 w 313222"/>
                <a:gd name="connsiteY41" fmla="*/ 132129 h 132349"/>
                <a:gd name="connsiteX42" fmla="*/ 149422 w 313222"/>
                <a:gd name="connsiteY42" fmla="*/ 132129 h 132349"/>
                <a:gd name="connsiteX43" fmla="*/ 145336 w 313222"/>
                <a:gd name="connsiteY43" fmla="*/ 128379 h 132349"/>
                <a:gd name="connsiteX44" fmla="*/ 145336 w 313222"/>
                <a:gd name="connsiteY44" fmla="*/ 4081 h 132349"/>
                <a:gd name="connsiteX45" fmla="*/ 149422 w 313222"/>
                <a:gd name="connsiteY45" fmla="*/ 0 h 132349"/>
                <a:gd name="connsiteX46" fmla="*/ 203205 w 313222"/>
                <a:gd name="connsiteY46" fmla="*/ 0 h 132349"/>
                <a:gd name="connsiteX47" fmla="*/ 206960 w 313222"/>
                <a:gd name="connsiteY47" fmla="*/ 4081 h 132349"/>
                <a:gd name="connsiteX48" fmla="*/ 206960 w 313222"/>
                <a:gd name="connsiteY48" fmla="*/ 20514 h 132349"/>
                <a:gd name="connsiteX49" fmla="*/ 203205 w 313222"/>
                <a:gd name="connsiteY49" fmla="*/ 24264 h 132349"/>
                <a:gd name="connsiteX50" fmla="*/ 270903 w 313222"/>
                <a:gd name="connsiteY50" fmla="*/ 91983 h 132349"/>
                <a:gd name="connsiteX51" fmla="*/ 265271 w 313222"/>
                <a:gd name="connsiteY51" fmla="*/ 88233 h 132349"/>
                <a:gd name="connsiteX52" fmla="*/ 259087 w 313222"/>
                <a:gd name="connsiteY52" fmla="*/ 88233 h 132349"/>
                <a:gd name="connsiteX53" fmla="*/ 257209 w 313222"/>
                <a:gd name="connsiteY53" fmla="*/ 90439 h 132349"/>
                <a:gd name="connsiteX54" fmla="*/ 257209 w 313222"/>
                <a:gd name="connsiteY54" fmla="*/ 128268 h 132349"/>
                <a:gd name="connsiteX55" fmla="*/ 253123 w 313222"/>
                <a:gd name="connsiteY55" fmla="*/ 132349 h 132349"/>
                <a:gd name="connsiteX56" fmla="*/ 232582 w 313222"/>
                <a:gd name="connsiteY56" fmla="*/ 132349 h 132349"/>
                <a:gd name="connsiteX57" fmla="*/ 228495 w 313222"/>
                <a:gd name="connsiteY57" fmla="*/ 128268 h 132349"/>
                <a:gd name="connsiteX58" fmla="*/ 228495 w 313222"/>
                <a:gd name="connsiteY58" fmla="*/ 4081 h 132349"/>
                <a:gd name="connsiteX59" fmla="*/ 232582 w 313222"/>
                <a:gd name="connsiteY59" fmla="*/ 331 h 132349"/>
                <a:gd name="connsiteX60" fmla="*/ 267701 w 313222"/>
                <a:gd name="connsiteY60" fmla="*/ 331 h 132349"/>
                <a:gd name="connsiteX61" fmla="*/ 283272 w 313222"/>
                <a:gd name="connsiteY61" fmla="*/ 2537 h 132349"/>
                <a:gd name="connsiteX62" fmla="*/ 297298 w 313222"/>
                <a:gd name="connsiteY62" fmla="*/ 9706 h 132349"/>
                <a:gd name="connsiteX63" fmla="*/ 307237 w 313222"/>
                <a:gd name="connsiteY63" fmla="*/ 20845 h 132349"/>
                <a:gd name="connsiteX64" fmla="*/ 310992 w 313222"/>
                <a:gd name="connsiteY64" fmla="*/ 35734 h 132349"/>
                <a:gd name="connsiteX65" fmla="*/ 310992 w 313222"/>
                <a:gd name="connsiteY65" fmla="*/ 52499 h 132349"/>
                <a:gd name="connsiteX66" fmla="*/ 306023 w 313222"/>
                <a:gd name="connsiteY66" fmla="*/ 68380 h 132349"/>
                <a:gd name="connsiteX67" fmla="*/ 296746 w 313222"/>
                <a:gd name="connsiteY67" fmla="*/ 79851 h 132349"/>
                <a:gd name="connsiteX68" fmla="*/ 295862 w 313222"/>
                <a:gd name="connsiteY68" fmla="*/ 85476 h 132349"/>
                <a:gd name="connsiteX69" fmla="*/ 312980 w 313222"/>
                <a:gd name="connsiteY69" fmla="*/ 128599 h 132349"/>
                <a:gd name="connsiteX70" fmla="*/ 310440 w 313222"/>
                <a:gd name="connsiteY70" fmla="*/ 132349 h 132349"/>
                <a:gd name="connsiteX71" fmla="*/ 290893 w 313222"/>
                <a:gd name="connsiteY71" fmla="*/ 132349 h 132349"/>
                <a:gd name="connsiteX72" fmla="*/ 285592 w 313222"/>
                <a:gd name="connsiteY72" fmla="*/ 128599 h 132349"/>
                <a:gd name="connsiteX73" fmla="*/ 270903 w 313222"/>
                <a:gd name="connsiteY73" fmla="*/ 91983 h 132349"/>
                <a:gd name="connsiteX74" fmla="*/ 282389 w 313222"/>
                <a:gd name="connsiteY74" fmla="*/ 42352 h 132349"/>
                <a:gd name="connsiteX75" fmla="*/ 281726 w 313222"/>
                <a:gd name="connsiteY75" fmla="*/ 35845 h 132349"/>
                <a:gd name="connsiteX76" fmla="*/ 279186 w 313222"/>
                <a:gd name="connsiteY76" fmla="*/ 29999 h 132349"/>
                <a:gd name="connsiteX77" fmla="*/ 274879 w 313222"/>
                <a:gd name="connsiteY77" fmla="*/ 25918 h 132349"/>
                <a:gd name="connsiteX78" fmla="*/ 267701 w 313222"/>
                <a:gd name="connsiteY78" fmla="*/ 24705 h 132349"/>
                <a:gd name="connsiteX79" fmla="*/ 258976 w 313222"/>
                <a:gd name="connsiteY79" fmla="*/ 24705 h 132349"/>
                <a:gd name="connsiteX80" fmla="*/ 257099 w 313222"/>
                <a:gd name="connsiteY80" fmla="*/ 26580 h 132349"/>
                <a:gd name="connsiteX81" fmla="*/ 257099 w 313222"/>
                <a:gd name="connsiteY81" fmla="*/ 59667 h 132349"/>
                <a:gd name="connsiteX82" fmla="*/ 260854 w 313222"/>
                <a:gd name="connsiteY82" fmla="*/ 63748 h 132349"/>
                <a:gd name="connsiteX83" fmla="*/ 267701 w 313222"/>
                <a:gd name="connsiteY83" fmla="*/ 63748 h 132349"/>
                <a:gd name="connsiteX84" fmla="*/ 279186 w 313222"/>
                <a:gd name="connsiteY84" fmla="*/ 58454 h 132349"/>
                <a:gd name="connsiteX85" fmla="*/ 282278 w 313222"/>
                <a:gd name="connsiteY85" fmla="*/ 45991 h 132349"/>
                <a:gd name="connsiteX86" fmla="*/ 282278 w 313222"/>
                <a:gd name="connsiteY86" fmla="*/ 42352 h 132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13222" h="132349">
                  <a:moveTo>
                    <a:pt x="30591" y="64079"/>
                  </a:moveTo>
                  <a:cubicBezTo>
                    <a:pt x="28714" y="60991"/>
                    <a:pt x="28714" y="64741"/>
                    <a:pt x="28714" y="64741"/>
                  </a:cubicBezTo>
                  <a:lnTo>
                    <a:pt x="28714" y="128379"/>
                  </a:lnTo>
                  <a:cubicBezTo>
                    <a:pt x="28714" y="132129"/>
                    <a:pt x="24628" y="132129"/>
                    <a:pt x="24628" y="132129"/>
                  </a:cubicBezTo>
                  <a:lnTo>
                    <a:pt x="4086" y="132129"/>
                  </a:lnTo>
                  <a:cubicBezTo>
                    <a:pt x="0" y="132129"/>
                    <a:pt x="0" y="128379"/>
                    <a:pt x="0" y="128379"/>
                  </a:cubicBezTo>
                  <a:lnTo>
                    <a:pt x="0" y="4081"/>
                  </a:lnTo>
                  <a:cubicBezTo>
                    <a:pt x="0" y="0"/>
                    <a:pt x="4086" y="0"/>
                    <a:pt x="4086" y="0"/>
                  </a:cubicBezTo>
                  <a:lnTo>
                    <a:pt x="21204" y="0"/>
                  </a:lnTo>
                  <a:cubicBezTo>
                    <a:pt x="25290" y="0"/>
                    <a:pt x="27057" y="3419"/>
                    <a:pt x="27057" y="3419"/>
                  </a:cubicBezTo>
                  <a:lnTo>
                    <a:pt x="57869" y="59667"/>
                  </a:lnTo>
                  <a:cubicBezTo>
                    <a:pt x="59747" y="63086"/>
                    <a:pt x="61624" y="59667"/>
                    <a:pt x="61624" y="59667"/>
                  </a:cubicBezTo>
                  <a:lnTo>
                    <a:pt x="92436" y="3419"/>
                  </a:lnTo>
                  <a:cubicBezTo>
                    <a:pt x="94645" y="0"/>
                    <a:pt x="98289" y="0"/>
                    <a:pt x="98289" y="0"/>
                  </a:cubicBezTo>
                  <a:lnTo>
                    <a:pt x="115407" y="0"/>
                  </a:lnTo>
                  <a:cubicBezTo>
                    <a:pt x="119494" y="0"/>
                    <a:pt x="119494" y="4081"/>
                    <a:pt x="119494" y="4081"/>
                  </a:cubicBezTo>
                  <a:lnTo>
                    <a:pt x="119494" y="128268"/>
                  </a:lnTo>
                  <a:cubicBezTo>
                    <a:pt x="119494" y="132018"/>
                    <a:pt x="115407" y="132018"/>
                    <a:pt x="115407" y="132018"/>
                  </a:cubicBezTo>
                  <a:lnTo>
                    <a:pt x="94976" y="132018"/>
                  </a:lnTo>
                  <a:cubicBezTo>
                    <a:pt x="91221" y="132018"/>
                    <a:pt x="91221" y="128268"/>
                    <a:pt x="91221" y="128268"/>
                  </a:cubicBezTo>
                  <a:lnTo>
                    <a:pt x="91221" y="64631"/>
                  </a:lnTo>
                  <a:cubicBezTo>
                    <a:pt x="91221" y="60881"/>
                    <a:pt x="89013" y="63969"/>
                    <a:pt x="89013" y="63969"/>
                  </a:cubicBezTo>
                  <a:lnTo>
                    <a:pt x="61955" y="105879"/>
                  </a:lnTo>
                  <a:cubicBezTo>
                    <a:pt x="59747" y="109298"/>
                    <a:pt x="57648" y="105879"/>
                    <a:pt x="57648" y="105879"/>
                  </a:cubicBezTo>
                  <a:lnTo>
                    <a:pt x="30591" y="64079"/>
                  </a:lnTo>
                  <a:close/>
                  <a:moveTo>
                    <a:pt x="203205" y="24264"/>
                  </a:moveTo>
                  <a:lnTo>
                    <a:pt x="177694" y="24264"/>
                  </a:lnTo>
                  <a:cubicBezTo>
                    <a:pt x="173608" y="24264"/>
                    <a:pt x="173608" y="28345"/>
                    <a:pt x="173608" y="28345"/>
                  </a:cubicBezTo>
                  <a:lnTo>
                    <a:pt x="173608" y="51065"/>
                  </a:lnTo>
                  <a:cubicBezTo>
                    <a:pt x="173608" y="54815"/>
                    <a:pt x="177694" y="54815"/>
                    <a:pt x="177694" y="54815"/>
                  </a:cubicBezTo>
                  <a:lnTo>
                    <a:pt x="196027" y="54815"/>
                  </a:lnTo>
                  <a:cubicBezTo>
                    <a:pt x="200113" y="54815"/>
                    <a:pt x="200113" y="58895"/>
                    <a:pt x="200113" y="58895"/>
                  </a:cubicBezTo>
                  <a:lnTo>
                    <a:pt x="200113" y="75329"/>
                  </a:lnTo>
                  <a:cubicBezTo>
                    <a:pt x="200113" y="79410"/>
                    <a:pt x="196027" y="79410"/>
                    <a:pt x="196027" y="79410"/>
                  </a:cubicBezTo>
                  <a:lnTo>
                    <a:pt x="177694" y="79410"/>
                  </a:lnTo>
                  <a:cubicBezTo>
                    <a:pt x="173608" y="79410"/>
                    <a:pt x="173608" y="83159"/>
                    <a:pt x="173608" y="83159"/>
                  </a:cubicBezTo>
                  <a:lnTo>
                    <a:pt x="173608" y="103784"/>
                  </a:lnTo>
                  <a:cubicBezTo>
                    <a:pt x="173608" y="107865"/>
                    <a:pt x="177694" y="107865"/>
                    <a:pt x="177694" y="107865"/>
                  </a:cubicBezTo>
                  <a:lnTo>
                    <a:pt x="203205" y="107865"/>
                  </a:lnTo>
                  <a:cubicBezTo>
                    <a:pt x="206960" y="107865"/>
                    <a:pt x="206960" y="111615"/>
                    <a:pt x="206960" y="111615"/>
                  </a:cubicBezTo>
                  <a:lnTo>
                    <a:pt x="206960" y="128379"/>
                  </a:lnTo>
                  <a:cubicBezTo>
                    <a:pt x="206960" y="132129"/>
                    <a:pt x="203205" y="132129"/>
                    <a:pt x="203205" y="132129"/>
                  </a:cubicBezTo>
                  <a:lnTo>
                    <a:pt x="149422" y="132129"/>
                  </a:lnTo>
                  <a:cubicBezTo>
                    <a:pt x="145336" y="132129"/>
                    <a:pt x="145336" y="128379"/>
                    <a:pt x="145336" y="128379"/>
                  </a:cubicBezTo>
                  <a:lnTo>
                    <a:pt x="145336" y="4081"/>
                  </a:lnTo>
                  <a:cubicBezTo>
                    <a:pt x="145336" y="0"/>
                    <a:pt x="149422" y="0"/>
                    <a:pt x="149422" y="0"/>
                  </a:cubicBezTo>
                  <a:lnTo>
                    <a:pt x="203205" y="0"/>
                  </a:lnTo>
                  <a:cubicBezTo>
                    <a:pt x="206960" y="0"/>
                    <a:pt x="206960" y="4081"/>
                    <a:pt x="206960" y="4081"/>
                  </a:cubicBezTo>
                  <a:lnTo>
                    <a:pt x="206960" y="20514"/>
                  </a:lnTo>
                  <a:cubicBezTo>
                    <a:pt x="206850" y="24264"/>
                    <a:pt x="203205" y="24264"/>
                    <a:pt x="203205" y="24264"/>
                  </a:cubicBezTo>
                  <a:moveTo>
                    <a:pt x="270903" y="91983"/>
                  </a:moveTo>
                  <a:cubicBezTo>
                    <a:pt x="269357" y="88233"/>
                    <a:pt x="265271" y="88233"/>
                    <a:pt x="265271" y="88233"/>
                  </a:cubicBezTo>
                  <a:lnTo>
                    <a:pt x="259087" y="88233"/>
                  </a:lnTo>
                  <a:cubicBezTo>
                    <a:pt x="257209" y="88233"/>
                    <a:pt x="257209" y="90439"/>
                    <a:pt x="257209" y="90439"/>
                  </a:cubicBezTo>
                  <a:lnTo>
                    <a:pt x="257209" y="128268"/>
                  </a:lnTo>
                  <a:cubicBezTo>
                    <a:pt x="257209" y="132349"/>
                    <a:pt x="253123" y="132349"/>
                    <a:pt x="253123" y="132349"/>
                  </a:cubicBezTo>
                  <a:lnTo>
                    <a:pt x="232582" y="132349"/>
                  </a:lnTo>
                  <a:cubicBezTo>
                    <a:pt x="228495" y="132349"/>
                    <a:pt x="228495" y="128268"/>
                    <a:pt x="228495" y="128268"/>
                  </a:cubicBezTo>
                  <a:lnTo>
                    <a:pt x="228495" y="4081"/>
                  </a:lnTo>
                  <a:cubicBezTo>
                    <a:pt x="228495" y="331"/>
                    <a:pt x="232582" y="331"/>
                    <a:pt x="232582" y="331"/>
                  </a:cubicBezTo>
                  <a:lnTo>
                    <a:pt x="267701" y="331"/>
                  </a:lnTo>
                  <a:cubicBezTo>
                    <a:pt x="273002" y="331"/>
                    <a:pt x="278303" y="993"/>
                    <a:pt x="283272" y="2537"/>
                  </a:cubicBezTo>
                  <a:cubicBezTo>
                    <a:pt x="288573" y="4412"/>
                    <a:pt x="293212" y="6617"/>
                    <a:pt x="297298" y="9706"/>
                  </a:cubicBezTo>
                  <a:cubicBezTo>
                    <a:pt x="301384" y="12794"/>
                    <a:pt x="304808" y="16544"/>
                    <a:pt x="307237" y="20845"/>
                  </a:cubicBezTo>
                  <a:cubicBezTo>
                    <a:pt x="309777" y="25146"/>
                    <a:pt x="310992" y="30109"/>
                    <a:pt x="310992" y="35734"/>
                  </a:cubicBezTo>
                  <a:lnTo>
                    <a:pt x="310992" y="52499"/>
                  </a:lnTo>
                  <a:cubicBezTo>
                    <a:pt x="310992" y="58123"/>
                    <a:pt x="309115" y="63417"/>
                    <a:pt x="306023" y="68380"/>
                  </a:cubicBezTo>
                  <a:cubicBezTo>
                    <a:pt x="302930" y="73344"/>
                    <a:pt x="298844" y="77645"/>
                    <a:pt x="296746" y="79851"/>
                  </a:cubicBezTo>
                  <a:cubicBezTo>
                    <a:pt x="294206" y="81726"/>
                    <a:pt x="295862" y="85476"/>
                    <a:pt x="295862" y="85476"/>
                  </a:cubicBezTo>
                  <a:cubicBezTo>
                    <a:pt x="314195" y="132349"/>
                    <a:pt x="312980" y="128599"/>
                    <a:pt x="312980" y="128599"/>
                  </a:cubicBezTo>
                  <a:cubicBezTo>
                    <a:pt x="314195" y="132349"/>
                    <a:pt x="310440" y="132349"/>
                    <a:pt x="310440" y="132349"/>
                  </a:cubicBezTo>
                  <a:lnTo>
                    <a:pt x="290893" y="132349"/>
                  </a:lnTo>
                  <a:cubicBezTo>
                    <a:pt x="286806" y="132349"/>
                    <a:pt x="285592" y="128599"/>
                    <a:pt x="285592" y="128599"/>
                  </a:cubicBezTo>
                  <a:lnTo>
                    <a:pt x="270903" y="91983"/>
                  </a:lnTo>
                  <a:close/>
                  <a:moveTo>
                    <a:pt x="282389" y="42352"/>
                  </a:moveTo>
                  <a:cubicBezTo>
                    <a:pt x="282389" y="40146"/>
                    <a:pt x="282389" y="38050"/>
                    <a:pt x="281726" y="35845"/>
                  </a:cubicBezTo>
                  <a:cubicBezTo>
                    <a:pt x="281064" y="33639"/>
                    <a:pt x="280512" y="31764"/>
                    <a:pt x="279186" y="29999"/>
                  </a:cubicBezTo>
                  <a:cubicBezTo>
                    <a:pt x="278303" y="28455"/>
                    <a:pt x="276646" y="26911"/>
                    <a:pt x="274879" y="25918"/>
                  </a:cubicBezTo>
                  <a:cubicBezTo>
                    <a:pt x="272670" y="25036"/>
                    <a:pt x="270572" y="24705"/>
                    <a:pt x="267701" y="24705"/>
                  </a:cubicBezTo>
                  <a:lnTo>
                    <a:pt x="258976" y="24705"/>
                  </a:lnTo>
                  <a:cubicBezTo>
                    <a:pt x="257099" y="24705"/>
                    <a:pt x="257099" y="26580"/>
                    <a:pt x="257099" y="26580"/>
                  </a:cubicBezTo>
                  <a:lnTo>
                    <a:pt x="257099" y="59667"/>
                  </a:lnTo>
                  <a:cubicBezTo>
                    <a:pt x="257099" y="63748"/>
                    <a:pt x="260854" y="63748"/>
                    <a:pt x="260854" y="63748"/>
                  </a:cubicBezTo>
                  <a:lnTo>
                    <a:pt x="267701" y="63748"/>
                  </a:lnTo>
                  <a:cubicBezTo>
                    <a:pt x="273333" y="63748"/>
                    <a:pt x="276978" y="61873"/>
                    <a:pt x="279186" y="58454"/>
                  </a:cubicBezTo>
                  <a:cubicBezTo>
                    <a:pt x="281395" y="54704"/>
                    <a:pt x="282278" y="50734"/>
                    <a:pt x="282278" y="45991"/>
                  </a:cubicBezTo>
                  <a:lnTo>
                    <a:pt x="282278" y="42352"/>
                  </a:lnTo>
                  <a:close/>
                </a:path>
              </a:pathLst>
            </a:custGeom>
            <a:solidFill>
              <a:srgbClr val="F15D6A"/>
            </a:solidFill>
            <a:ln w="1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641446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87" r:id="rId5"/>
    <p:sldLayoutId id="2147483659" r:id="rId6"/>
    <p:sldLayoutId id="2147483660" r:id="rId7"/>
    <p:sldLayoutId id="2147483650" r:id="rId8"/>
    <p:sldLayoutId id="2147483662" r:id="rId9"/>
    <p:sldLayoutId id="2147483661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54" r:id="rId18"/>
    <p:sldLayoutId id="2147483686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8" r:id="rId26"/>
    <p:sldLayoutId id="2147483679" r:id="rId27"/>
    <p:sldLayoutId id="2147483680" r:id="rId28"/>
    <p:sldLayoutId id="2147483681" r:id="rId29"/>
    <p:sldLayoutId id="2147483685" r:id="rId30"/>
    <p:sldLayoutId id="2147483682" r:id="rId31"/>
    <p:sldLayoutId id="2147483688" r:id="rId32"/>
    <p:sldLayoutId id="2147483677" r:id="rId33"/>
    <p:sldLayoutId id="2147483655" r:id="rId34"/>
    <p:sldLayoutId id="2147483683" r:id="rId35"/>
    <p:sldLayoutId id="2147483684" r:id="rId36"/>
    <p:sldLayoutId id="2147483689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0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2525" userDrawn="1">
          <p15:clr>
            <a:srgbClr val="F26B43"/>
          </p15:clr>
        </p15:guide>
        <p15:guide id="4" orient="horz" pos="734" userDrawn="1">
          <p15:clr>
            <a:srgbClr val="F26B43"/>
          </p15:clr>
        </p15:guide>
        <p15:guide id="5" orient="horz" pos="832" userDrawn="1">
          <p15:clr>
            <a:srgbClr val="F26B43"/>
          </p15:clr>
        </p15:guide>
        <p15:guide id="6" pos="2703" userDrawn="1">
          <p15:clr>
            <a:srgbClr val="F26B43"/>
          </p15:clr>
        </p15:guide>
        <p15:guide id="7" pos="4974" userDrawn="1">
          <p15:clr>
            <a:srgbClr val="F26B43"/>
          </p15:clr>
        </p15:guide>
        <p15:guide id="8" pos="5158" userDrawn="1">
          <p15:clr>
            <a:srgbClr val="F26B43"/>
          </p15:clr>
        </p15:guide>
        <p15:guide id="9" pos="7428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orient="horz" pos="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A75AB2C5-8FE2-EE41-92B5-5AA4AA137C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4598502" y="0"/>
            <a:ext cx="7593498" cy="7593498"/>
          </a:xfrm>
        </p:spPr>
      </p:pic>
      <p:sp>
        <p:nvSpPr>
          <p:cNvPr id="22" name="Subtitle 21">
            <a:extLst>
              <a:ext uri="{FF2B5EF4-FFF2-40B4-BE49-F238E27FC236}">
                <a16:creationId xmlns:a16="http://schemas.microsoft.com/office/drawing/2014/main" id="{FD4D87C2-F150-664D-A6E1-3F9EE804ED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Julkaistu helmikuussa 2022</a:t>
            </a:r>
            <a:endParaRPr lang="en-FI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808F055-F748-1744-8BA4-B9CC41E71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Palkkatutkimus 2021</a:t>
            </a:r>
            <a:br>
              <a:rPr lang="fi-FI" dirty="0">
                <a:latin typeface="Arial"/>
                <a:cs typeface="Arial"/>
              </a:rPr>
            </a:br>
            <a:r>
              <a:rPr lang="fi-FI" dirty="0">
                <a:latin typeface="Arial"/>
                <a:cs typeface="Arial"/>
              </a:rPr>
              <a:t>-kooste</a:t>
            </a:r>
            <a:endParaRPr lang="en-FI" dirty="0">
              <a:latin typeface="Arial"/>
              <a:cs typeface="Arial"/>
            </a:endParaRPr>
          </a:p>
        </p:txBody>
      </p:sp>
      <p:grpSp>
        <p:nvGrpSpPr>
          <p:cNvPr id="11" name="Graphic 19">
            <a:extLst>
              <a:ext uri="{FF2B5EF4-FFF2-40B4-BE49-F238E27FC236}">
                <a16:creationId xmlns:a16="http://schemas.microsoft.com/office/drawing/2014/main" id="{D7611AAD-9A60-7F45-BC44-2ED90AA4CF5D}"/>
              </a:ext>
            </a:extLst>
          </p:cNvPr>
          <p:cNvGrpSpPr/>
          <p:nvPr/>
        </p:nvGrpSpPr>
        <p:grpSpPr>
          <a:xfrm>
            <a:off x="736069" y="4463220"/>
            <a:ext cx="9234391" cy="480633"/>
            <a:chOff x="736069" y="4463220"/>
            <a:chExt cx="9234391" cy="480633"/>
          </a:xfrm>
          <a:noFill/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F82B034-932F-B642-9981-EA6A6D7B4A01}"/>
                </a:ext>
              </a:extLst>
            </p:cNvPr>
            <p:cNvSpPr/>
            <p:nvPr/>
          </p:nvSpPr>
          <p:spPr>
            <a:xfrm>
              <a:off x="736069" y="4588509"/>
              <a:ext cx="8246348" cy="355344"/>
            </a:xfrm>
            <a:custGeom>
              <a:avLst/>
              <a:gdLst>
                <a:gd name="connsiteX0" fmla="*/ 0 w 8246348"/>
                <a:gd name="connsiteY0" fmla="*/ 351149 h 355344"/>
                <a:gd name="connsiteX1" fmla="*/ 6963198 w 8246348"/>
                <a:gd name="connsiteY1" fmla="*/ 351149 h 355344"/>
                <a:gd name="connsiteX2" fmla="*/ 7413410 w 8246348"/>
                <a:gd name="connsiteY2" fmla="*/ 7937 h 355344"/>
                <a:gd name="connsiteX3" fmla="*/ 7796937 w 8246348"/>
                <a:gd name="connsiteY3" fmla="*/ 355345 h 355344"/>
                <a:gd name="connsiteX4" fmla="*/ 8246349 w 8246348"/>
                <a:gd name="connsiteY4" fmla="*/ 0 h 3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6348" h="355344">
                  <a:moveTo>
                    <a:pt x="0" y="351149"/>
                  </a:moveTo>
                  <a:lnTo>
                    <a:pt x="6963198" y="351149"/>
                  </a:lnTo>
                  <a:cubicBezTo>
                    <a:pt x="7159708" y="351149"/>
                    <a:pt x="7213696" y="7937"/>
                    <a:pt x="7413410" y="7937"/>
                  </a:cubicBezTo>
                  <a:cubicBezTo>
                    <a:pt x="7601685" y="7937"/>
                    <a:pt x="7611979" y="355345"/>
                    <a:pt x="7796937" y="355345"/>
                  </a:cubicBezTo>
                  <a:cubicBezTo>
                    <a:pt x="8029478" y="355345"/>
                    <a:pt x="8025361" y="0"/>
                    <a:pt x="8246349" y="0"/>
                  </a:cubicBezTo>
                </a:path>
              </a:pathLst>
            </a:custGeom>
            <a:noFill/>
            <a:ln w="25400" cap="flat">
              <a:solidFill>
                <a:srgbClr val="FF5C6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BBA5A34-120B-634F-93B6-B0326FB5A894}"/>
                </a:ext>
              </a:extLst>
            </p:cNvPr>
            <p:cNvSpPr/>
            <p:nvPr/>
          </p:nvSpPr>
          <p:spPr>
            <a:xfrm>
              <a:off x="8982532" y="4580686"/>
              <a:ext cx="987928" cy="355344"/>
            </a:xfrm>
            <a:custGeom>
              <a:avLst/>
              <a:gdLst>
                <a:gd name="connsiteX0" fmla="*/ 0 w 987928"/>
                <a:gd name="connsiteY0" fmla="*/ 7937 h 355344"/>
                <a:gd name="connsiteX1" fmla="*/ 383527 w 987928"/>
                <a:gd name="connsiteY1" fmla="*/ 355345 h 355344"/>
                <a:gd name="connsiteX2" fmla="*/ 832939 w 987928"/>
                <a:gd name="connsiteY2" fmla="*/ 0 h 355344"/>
                <a:gd name="connsiteX3" fmla="*/ 987928 w 987928"/>
                <a:gd name="connsiteY3" fmla="*/ 0 h 3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7928" h="355344">
                  <a:moveTo>
                    <a:pt x="0" y="7937"/>
                  </a:moveTo>
                  <a:cubicBezTo>
                    <a:pt x="188274" y="7937"/>
                    <a:pt x="198569" y="355345"/>
                    <a:pt x="383527" y="355345"/>
                  </a:cubicBezTo>
                  <a:cubicBezTo>
                    <a:pt x="616068" y="355345"/>
                    <a:pt x="611951" y="0"/>
                    <a:pt x="832939" y="0"/>
                  </a:cubicBezTo>
                  <a:lnTo>
                    <a:pt x="987928" y="0"/>
                  </a:lnTo>
                </a:path>
              </a:pathLst>
            </a:custGeom>
            <a:noFill/>
            <a:ln w="25400" cap="flat">
              <a:solidFill>
                <a:srgbClr val="FF5C6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B860FCA-61EC-3845-B3E6-D9F980E3C39A}"/>
                </a:ext>
              </a:extLst>
            </p:cNvPr>
            <p:cNvSpPr/>
            <p:nvPr/>
          </p:nvSpPr>
          <p:spPr>
            <a:xfrm>
              <a:off x="9846812" y="4463220"/>
              <a:ext cx="123648" cy="243548"/>
            </a:xfrm>
            <a:custGeom>
              <a:avLst/>
              <a:gdLst>
                <a:gd name="connsiteX0" fmla="*/ 0 w 123648"/>
                <a:gd name="connsiteY0" fmla="*/ 0 h 243548"/>
                <a:gd name="connsiteX1" fmla="*/ 123648 w 123648"/>
                <a:gd name="connsiteY1" fmla="*/ 118373 h 243548"/>
                <a:gd name="connsiteX2" fmla="*/ 1602 w 123648"/>
                <a:gd name="connsiteY2" fmla="*/ 243548 h 24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48" h="243548">
                  <a:moveTo>
                    <a:pt x="0" y="0"/>
                  </a:moveTo>
                  <a:lnTo>
                    <a:pt x="123648" y="118373"/>
                  </a:lnTo>
                  <a:lnTo>
                    <a:pt x="1602" y="243548"/>
                  </a:lnTo>
                </a:path>
              </a:pathLst>
            </a:custGeom>
            <a:noFill/>
            <a:ln w="25400" cap="flat">
              <a:solidFill>
                <a:srgbClr val="FF5C6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340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uvan paikkamerkki 4">
            <a:extLst>
              <a:ext uri="{FF2B5EF4-FFF2-40B4-BE49-F238E27FC236}">
                <a16:creationId xmlns:a16="http://schemas.microsoft.com/office/drawing/2014/main" id="{3CE1AD0F-93B1-4728-A4FC-37981FB5CDB3}"/>
              </a:ext>
            </a:extLst>
          </p:cNvPr>
          <p:cNvGraphicFramePr>
            <a:graphicFrameLocks noGrp="1"/>
          </p:cNvGraphicFramePr>
          <p:nvPr>
            <p:ph type="pic" sz="quarter" idx="12"/>
          </p:nvPr>
        </p:nvGraphicFramePr>
        <p:xfrm>
          <a:off x="211138" y="1319213"/>
          <a:ext cx="11772900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3">
            <a:extLst>
              <a:ext uri="{FF2B5EF4-FFF2-40B4-BE49-F238E27FC236}">
                <a16:creationId xmlns:a16="http://schemas.microsoft.com/office/drawing/2014/main" id="{8868B3F2-3191-463B-B178-1504157B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71" y="261313"/>
            <a:ext cx="10385659" cy="889912"/>
          </a:xfrm>
        </p:spPr>
        <p:txBody>
          <a:bodyPr vert="horz" lIns="0" tIns="45720" rIns="91440" bIns="45720" rtlCol="0" anchor="ctr">
            <a:normAutofit/>
          </a:bodyPr>
          <a:lstStyle/>
          <a:p>
            <a:pPr algn="ctr"/>
            <a:r>
              <a:rPr lang="fi-FI"/>
              <a:t>Tyytyväisyys etätyön sujumiseen </a:t>
            </a:r>
          </a:p>
        </p:txBody>
      </p:sp>
    </p:spTree>
    <p:extLst>
      <p:ext uri="{BB962C8B-B14F-4D97-AF65-F5344CB8AC3E}">
        <p14:creationId xmlns:p14="http://schemas.microsoft.com/office/powerpoint/2010/main" val="243612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04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2000" dirty="0">
                <a:latin typeface="+mn-lt"/>
              </a:rPr>
              <a:t>Suomen Ekonomien vuosittainen palkkatutkimus antaa poikkileikkauksen jäsenten palkkatasosta ja sijoittumisesta työmarkkinoilla.</a:t>
            </a:r>
          </a:p>
          <a:p>
            <a:r>
              <a:rPr lang="fi-FI" sz="2000" dirty="0">
                <a:latin typeface="+mn-lt"/>
              </a:rPr>
              <a:t>Tutkimuksessa kysyttiin lokakuun 2021 ansioita. Palkkatunnusluvuissa ovat mukana kokoaikatyössä olleet (peruspalkka + luontoisedut). </a:t>
            </a:r>
          </a:p>
          <a:p>
            <a:r>
              <a:rPr lang="fi-FI" sz="2000" dirty="0">
                <a:latin typeface="+mn-lt"/>
              </a:rPr>
              <a:t>3120 vastaajaa</a:t>
            </a:r>
          </a:p>
          <a:p>
            <a:pPr lvl="1" fontAlgn="base"/>
            <a:r>
              <a:rPr lang="fi-FI" sz="2000" b="0" i="0" dirty="0">
                <a:effectLst/>
                <a:latin typeface="+mn-lt"/>
              </a:rPr>
              <a:t>50 % asiantuntijoita, 19 % keskijohtoa ja 24 % johtoa </a:t>
            </a:r>
          </a:p>
          <a:p>
            <a:pPr lvl="1" fontAlgn="base"/>
            <a:r>
              <a:rPr lang="fi-FI" sz="2000" b="0" i="0" dirty="0">
                <a:effectLst/>
                <a:latin typeface="+mn-lt"/>
              </a:rPr>
              <a:t>59 % naisia ja 41 % miehiä </a:t>
            </a:r>
          </a:p>
          <a:p>
            <a:pPr lvl="1" fontAlgn="base"/>
            <a:r>
              <a:rPr lang="fi-FI" sz="2000" b="0" i="0" dirty="0">
                <a:effectLst/>
                <a:latin typeface="+mn-lt"/>
              </a:rPr>
              <a:t>työkokemusvuosia keskimäärin 15,6 vuotta </a:t>
            </a:r>
          </a:p>
          <a:p>
            <a:pPr lvl="1" fontAlgn="base"/>
            <a:r>
              <a:rPr lang="fi-FI" sz="2000" dirty="0">
                <a:latin typeface="+mn-lt"/>
              </a:rPr>
              <a:t>78 % yksityisellä sektorilla </a:t>
            </a:r>
            <a:endParaRPr lang="fi-FI" sz="2000" b="0" i="0" dirty="0">
              <a:effectLst/>
              <a:latin typeface="+mn-lt"/>
            </a:endParaRPr>
          </a:p>
          <a:p>
            <a:pPr algn="l" rtl="0" fontAlgn="base"/>
            <a:endParaRPr lang="fi-FI" sz="1800" b="0" i="0" dirty="0">
              <a:effectLst/>
              <a:latin typeface="+mn-lt"/>
            </a:endParaRPr>
          </a:p>
          <a:p>
            <a:endParaRPr lang="fi-FI" sz="1900" i="1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tausta</a:t>
            </a:r>
          </a:p>
        </p:txBody>
      </p:sp>
    </p:spTree>
    <p:extLst>
      <p:ext uri="{BB962C8B-B14F-4D97-AF65-F5344CB8AC3E}">
        <p14:creationId xmlns:p14="http://schemas.microsoft.com/office/powerpoint/2010/main" val="291862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E37A8D0-FEF6-4638-94F1-D998F8F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/>
              <a:t>Palkkamediaaneja asematasoittain</a:t>
            </a:r>
          </a:p>
        </p:txBody>
      </p:sp>
      <p:graphicFrame>
        <p:nvGraphicFramePr>
          <p:cNvPr id="15" name="Kuvan paikkamerkki 14">
            <a:extLst>
              <a:ext uri="{FF2B5EF4-FFF2-40B4-BE49-F238E27FC236}">
                <a16:creationId xmlns:a16="http://schemas.microsoft.com/office/drawing/2014/main" id="{992BF4FF-5EAE-490A-AD56-31F7530BF4EF}"/>
              </a:ext>
            </a:extLst>
          </p:cNvPr>
          <p:cNvGraphicFramePr>
            <a:graphicFrameLocks noGrp="1"/>
          </p:cNvGraphicFramePr>
          <p:nvPr>
            <p:ph type="pic" sz="quarter" idx="12"/>
          </p:nvPr>
        </p:nvGraphicFramePr>
        <p:xfrm>
          <a:off x="396875" y="1150938"/>
          <a:ext cx="11398250" cy="505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98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F82D44A-4975-437C-8618-C14C30499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52837-0D78-4409-ACA6-D61660C0BBA4}" type="slidenum">
              <a:rPr lang="en-GB" smtClean="0"/>
              <a:t>4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893BEDC5-4A4F-4CED-96F0-511C5815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" y="261313"/>
            <a:ext cx="12124812" cy="889912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Palkkamediaanit ekonomeja merkittävästi </a:t>
            </a:r>
            <a:br>
              <a:rPr lang="fi-FI" dirty="0"/>
            </a:br>
            <a:r>
              <a:rPr lang="fi-FI" dirty="0"/>
              <a:t>työllistävillä aloilla 2016–2021</a:t>
            </a:r>
          </a:p>
        </p:txBody>
      </p:sp>
      <p:graphicFrame>
        <p:nvGraphicFramePr>
          <p:cNvPr id="7" name="Kuvan paikkamerkki 6">
            <a:extLst>
              <a:ext uri="{FF2B5EF4-FFF2-40B4-BE49-F238E27FC236}">
                <a16:creationId xmlns:a16="http://schemas.microsoft.com/office/drawing/2014/main" id="{EEB807F2-A8A6-4B51-902F-384CF73456F8}"/>
              </a:ext>
            </a:extLst>
          </p:cNvPr>
          <p:cNvGraphicFramePr>
            <a:graphicFrameLocks noGrp="1"/>
          </p:cNvGraphicFramePr>
          <p:nvPr>
            <p:ph type="pic" sz="quarter" idx="11"/>
          </p:nvPr>
        </p:nvGraphicFramePr>
        <p:xfrm>
          <a:off x="174661" y="1046163"/>
          <a:ext cx="11772864" cy="520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517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CE4E0AE-C3F4-404F-A759-EE57A709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/>
              <a:t>Miten oma palkka on kehittynyt </a:t>
            </a:r>
            <a:br>
              <a:rPr lang="fi-FI" dirty="0"/>
            </a:br>
            <a:r>
              <a:rPr lang="fi-FI" dirty="0"/>
              <a:t>lokakuusta 2020 lokakuuhun 2021?</a:t>
            </a: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E6243C7F-1A11-499F-A921-FC8ABDF2658F}"/>
              </a:ext>
            </a:extLst>
          </p:cNvPr>
          <p:cNvGraphicFramePr>
            <a:graphicFrameLocks/>
          </p:cNvGraphicFramePr>
          <p:nvPr/>
        </p:nvGraphicFramePr>
        <p:xfrm>
          <a:off x="518984" y="1285103"/>
          <a:ext cx="10985157" cy="485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EB48CA09-1AC0-4051-8837-493B00197E49}"/>
              </a:ext>
            </a:extLst>
          </p:cNvPr>
          <p:cNvSpPr txBox="1"/>
          <p:nvPr/>
        </p:nvSpPr>
        <p:spPr>
          <a:xfrm>
            <a:off x="5730240" y="1285103"/>
            <a:ext cx="73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5236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A45B2C8-D78D-4B4E-8F0E-550336F9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Mikä on vaikuttanut palkan muutokseen (%)?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Kaavio 5">
                <a:extLst>
                  <a:ext uri="{FF2B5EF4-FFF2-40B4-BE49-F238E27FC236}">
                    <a16:creationId xmlns:a16="http://schemas.microsoft.com/office/drawing/2014/main" id="{7763D960-85A2-47FA-B628-BA6AA1FFDEB7}"/>
                  </a:ext>
                </a:extLst>
              </p:cNvPr>
              <p:cNvGraphicFramePr/>
              <p:nvPr/>
            </p:nvGraphicFramePr>
            <p:xfrm>
              <a:off x="162560" y="1151225"/>
              <a:ext cx="11877039" cy="522855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Kaavio 5">
                <a:extLst>
                  <a:ext uri="{FF2B5EF4-FFF2-40B4-BE49-F238E27FC236}">
                    <a16:creationId xmlns:a16="http://schemas.microsoft.com/office/drawing/2014/main" id="{7763D960-85A2-47FA-B628-BA6AA1FFDE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560" y="1151225"/>
                <a:ext cx="11877039" cy="522855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109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2AB2334-1045-4B46-B0AD-3AF12D3B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99" y="490780"/>
            <a:ext cx="5391277" cy="889912"/>
          </a:xfrm>
        </p:spPr>
        <p:txBody>
          <a:bodyPr>
            <a:noAutofit/>
          </a:bodyPr>
          <a:lstStyle/>
          <a:p>
            <a:pPr algn="ctr"/>
            <a:r>
              <a:rPr lang="fi-FI" sz="2400" dirty="0"/>
              <a:t>Onko tulospalkkauksen piirissä?</a:t>
            </a:r>
          </a:p>
        </p:txBody>
      </p:sp>
      <p:graphicFrame>
        <p:nvGraphicFramePr>
          <p:cNvPr id="9" name="Kuvan paikkamerkki 8">
            <a:extLst>
              <a:ext uri="{FF2B5EF4-FFF2-40B4-BE49-F238E27FC236}">
                <a16:creationId xmlns:a16="http://schemas.microsoft.com/office/drawing/2014/main" id="{7C6693DF-6D51-42F6-9EF8-FF1373FAD5D1}"/>
              </a:ext>
            </a:extLst>
          </p:cNvPr>
          <p:cNvGraphicFramePr>
            <a:graphicFrameLocks noGrp="1"/>
          </p:cNvGraphicFramePr>
          <p:nvPr>
            <p:ph type="pic" sz="quarter" idx="12"/>
          </p:nvPr>
        </p:nvGraphicFramePr>
        <p:xfrm>
          <a:off x="179712" y="1393053"/>
          <a:ext cx="5764924" cy="469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Kuvan paikkamerkki 8">
            <a:extLst>
              <a:ext uri="{FF2B5EF4-FFF2-40B4-BE49-F238E27FC236}">
                <a16:creationId xmlns:a16="http://schemas.microsoft.com/office/drawing/2014/main" id="{65DA5B13-1C12-4B3B-AED9-D30BF698E89B}"/>
              </a:ext>
            </a:extLst>
          </p:cNvPr>
          <p:cNvGraphicFramePr>
            <a:graphicFrameLocks/>
          </p:cNvGraphicFramePr>
          <p:nvPr/>
        </p:nvGraphicFramePr>
        <p:xfrm>
          <a:off x="6130423" y="1393053"/>
          <a:ext cx="5510291" cy="469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tsikko 5">
            <a:extLst>
              <a:ext uri="{FF2B5EF4-FFF2-40B4-BE49-F238E27FC236}">
                <a16:creationId xmlns:a16="http://schemas.microsoft.com/office/drawing/2014/main" id="{C2B69DFF-868C-4738-B1B6-DFB1E89C3AE3}"/>
              </a:ext>
            </a:extLst>
          </p:cNvPr>
          <p:cNvSpPr txBox="1">
            <a:spLocks/>
          </p:cNvSpPr>
          <p:nvPr/>
        </p:nvSpPr>
        <p:spPr>
          <a:xfrm>
            <a:off x="5875789" y="593296"/>
            <a:ext cx="5764925" cy="68488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Jos tulospalkkauksen piirissä, onko saanut tulospalkkion viimeisten </a:t>
            </a:r>
          </a:p>
          <a:p>
            <a:r>
              <a:rPr lang="fi-FI" dirty="0"/>
              <a:t>12 kk aikana?</a:t>
            </a:r>
          </a:p>
        </p:txBody>
      </p:sp>
    </p:spTree>
    <p:extLst>
      <p:ext uri="{BB962C8B-B14F-4D97-AF65-F5344CB8AC3E}">
        <p14:creationId xmlns:p14="http://schemas.microsoft.com/office/powerpoint/2010/main" val="109748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70BB9786-0564-4A8D-92DC-652E0D06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40" y="296595"/>
            <a:ext cx="10667075" cy="889912"/>
          </a:xfrm>
        </p:spPr>
        <p:txBody>
          <a:bodyPr/>
          <a:lstStyle/>
          <a:p>
            <a:pPr algn="ctr"/>
            <a:r>
              <a:rPr lang="fi-FI" dirty="0"/>
              <a:t>Todellinen viikkotyöaika asematasoittain</a:t>
            </a:r>
          </a:p>
        </p:txBody>
      </p:sp>
      <p:graphicFrame>
        <p:nvGraphicFramePr>
          <p:cNvPr id="6" name="Kuvan paikkamerkki 5">
            <a:extLst>
              <a:ext uri="{FF2B5EF4-FFF2-40B4-BE49-F238E27FC236}">
                <a16:creationId xmlns:a16="http://schemas.microsoft.com/office/drawing/2014/main" id="{B21CBF8B-A0F7-4B0E-8519-4C9560B77B8C}"/>
              </a:ext>
            </a:extLst>
          </p:cNvPr>
          <p:cNvGraphicFramePr>
            <a:graphicFrameLocks noGrp="1"/>
          </p:cNvGraphicFramePr>
          <p:nvPr>
            <p:ph type="pic" sz="quarter" idx="12"/>
          </p:nvPr>
        </p:nvGraphicFramePr>
        <p:xfrm>
          <a:off x="314325" y="1320800"/>
          <a:ext cx="11371707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488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A4C35B2-5ECC-4446-8564-77E26B23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34" y="261313"/>
            <a:ext cx="9901332" cy="784850"/>
          </a:xfrm>
        </p:spPr>
        <p:txBody>
          <a:bodyPr/>
          <a:lstStyle/>
          <a:p>
            <a:pPr algn="ctr"/>
            <a:r>
              <a:rPr lang="fi-FI"/>
              <a:t>Etätyön määrä kyselyhetkellä</a:t>
            </a:r>
          </a:p>
        </p:txBody>
      </p:sp>
      <p:graphicFrame>
        <p:nvGraphicFramePr>
          <p:cNvPr id="5" name="Kuvan paikkamerkki 4">
            <a:extLst>
              <a:ext uri="{FF2B5EF4-FFF2-40B4-BE49-F238E27FC236}">
                <a16:creationId xmlns:a16="http://schemas.microsoft.com/office/drawing/2014/main" id="{4E654BA2-57FB-4393-93B8-51C7B075A5AF}"/>
              </a:ext>
            </a:extLst>
          </p:cNvPr>
          <p:cNvGraphicFramePr>
            <a:graphicFrameLocks noGrp="1"/>
          </p:cNvGraphicFramePr>
          <p:nvPr>
            <p:ph type="pic" sz="quarter" idx="12"/>
          </p:nvPr>
        </p:nvGraphicFramePr>
        <p:xfrm>
          <a:off x="1826187" y="1190001"/>
          <a:ext cx="8539626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048205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Ekonomit">
  <a:themeElements>
    <a:clrScheme name="Suomen Ekonomit 2021 ">
      <a:dk1>
        <a:srgbClr val="000000"/>
      </a:dk1>
      <a:lt1>
        <a:srgbClr val="FFFFFF"/>
      </a:lt1>
      <a:dk2>
        <a:srgbClr val="FF5B69"/>
      </a:dk2>
      <a:lt2>
        <a:srgbClr val="EDEBE8"/>
      </a:lt2>
      <a:accent1>
        <a:srgbClr val="FF5B69"/>
      </a:accent1>
      <a:accent2>
        <a:srgbClr val="D7D2CA"/>
      </a:accent2>
      <a:accent3>
        <a:srgbClr val="FDA2AA"/>
      </a:accent3>
      <a:accent4>
        <a:srgbClr val="B6A99B"/>
      </a:accent4>
      <a:accent5>
        <a:srgbClr val="FFCFD2"/>
      </a:accent5>
      <a:accent6>
        <a:srgbClr val="9A8D81"/>
      </a:accent6>
      <a:hlink>
        <a:srgbClr val="FF5B69"/>
      </a:hlink>
      <a:folHlink>
        <a:srgbClr val="BF44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A07C5E8-A99A-4144-BA95-C8F01C5775C9}" vid="{7CC53310-F837-DA46-BDDB-F62C829024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Word_x002d_peruspohja xmlns="21278f2e-df2f-472b-9ec7-5247da8334fd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11E5E6ECDFDFF4287EBCCD39EDEACA8" ma:contentTypeVersion="15" ma:contentTypeDescription="Luo uusi asiakirja." ma:contentTypeScope="" ma:versionID="1aa18c82115f0432ec7b832f2e151d43">
  <xsd:schema xmlns:xsd="http://www.w3.org/2001/XMLSchema" xmlns:xs="http://www.w3.org/2001/XMLSchema" xmlns:p="http://schemas.microsoft.com/office/2006/metadata/properties" xmlns:ns1="http://schemas.microsoft.com/sharepoint/v3" xmlns:ns2="21278f2e-df2f-472b-9ec7-5247da8334fd" xmlns:ns3="57f97262-8c5c-4317-8462-209e36b3047a" targetNamespace="http://schemas.microsoft.com/office/2006/metadata/properties" ma:root="true" ma:fieldsID="6b4be10d32337a758900891ad6d355cd" ns1:_="" ns2:_="" ns3:_="">
    <xsd:import namespace="http://schemas.microsoft.com/sharepoint/v3"/>
    <xsd:import namespace="21278f2e-df2f-472b-9ec7-5247da8334fd"/>
    <xsd:import namespace="57f97262-8c5c-4317-8462-209e36b30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Word_x002d_peruspohj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78f2e-df2f-472b-9ec7-5247da833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Word_x002d_peruspohja" ma:index="13" nillable="true" ma:displayName="Word-peruspohja" ma:description="Lomakepohjassa tunnus ja tyylimäärittelyt" ma:format="Dropdown" ma:internalName="Word_x002d_peruspohja">
      <xsd:simpleType>
        <xsd:restriction base="dms:Text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97262-8c5c-4317-8462-209e36b304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5FFD3D-A7AD-4DD5-AD9B-439AAC37863F}">
  <ds:schemaRefs>
    <ds:schemaRef ds:uri="http://schemas.microsoft.com/office/2006/metadata/properties"/>
    <ds:schemaRef ds:uri="http://purl.org/dc/terms/"/>
    <ds:schemaRef ds:uri="http://schemas.microsoft.com/sharepoint/v3"/>
    <ds:schemaRef ds:uri="21278f2e-df2f-472b-9ec7-5247da8334f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57f97262-8c5c-4317-8462-209e36b3047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231599-9331-481A-841E-311022D8B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278f2e-df2f-472b-9ec7-5247da8334fd"/>
    <ds:schemaRef ds:uri="57f97262-8c5c-4317-8462-209e36b30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E49BE4-F41F-49B0-970A-D0235004B5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256</Words>
  <Application>Microsoft Office PowerPoint</Application>
  <PresentationFormat>Laajakuva</PresentationFormat>
  <Paragraphs>31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Segoe UI</vt:lpstr>
      <vt:lpstr>Suomen Ekonomit</vt:lpstr>
      <vt:lpstr>Palkkatutkimus 2021 -kooste</vt:lpstr>
      <vt:lpstr>Tutkimuksen tausta</vt:lpstr>
      <vt:lpstr>Palkkamediaaneja asematasoittain</vt:lpstr>
      <vt:lpstr>Palkkamediaanit ekonomeja merkittävästi  työllistävillä aloilla 2016–2021</vt:lpstr>
      <vt:lpstr>Miten oma palkka on kehittynyt  lokakuusta 2020 lokakuuhun 2021?</vt:lpstr>
      <vt:lpstr>Mikä on vaikuttanut palkan muutokseen (%)?</vt:lpstr>
      <vt:lpstr>Onko tulospalkkauksen piirissä?</vt:lpstr>
      <vt:lpstr>Todellinen viikkotyöaika asematasoittain</vt:lpstr>
      <vt:lpstr>Etätyön määrä kyselyhetkellä</vt:lpstr>
      <vt:lpstr>Tyytyväisyys etätyön sujumiseen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Pääotsikon paikka</dc:title>
  <dc:creator>Microsoft Office User</dc:creator>
  <cp:lastModifiedBy>Levänen Ida</cp:lastModifiedBy>
  <cp:revision>21</cp:revision>
  <dcterms:created xsi:type="dcterms:W3CDTF">2021-10-21T05:33:02Z</dcterms:created>
  <dcterms:modified xsi:type="dcterms:W3CDTF">2022-02-04T07:30:45Z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0x010100C11E5E6ECDFDFF4287EBCCD39EDEACA8</vt:lpwstr>
  </property>
</Properties>
</file>